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3"/>
  </p:notesMasterIdLst>
  <p:sldIdLst>
    <p:sldId id="263" r:id="rId2"/>
    <p:sldId id="256" r:id="rId3"/>
    <p:sldId id="264" r:id="rId4"/>
    <p:sldId id="265" r:id="rId5"/>
    <p:sldId id="267" r:id="rId6"/>
    <p:sldId id="268" r:id="rId7"/>
    <p:sldId id="274" r:id="rId8"/>
    <p:sldId id="270" r:id="rId9"/>
    <p:sldId id="271" r:id="rId10"/>
    <p:sldId id="272" r:id="rId11"/>
    <p:sldId id="273" r:id="rId12"/>
  </p:sldIdLst>
  <p:sldSz cx="9144000" cy="5143500" type="screen16x9"/>
  <p:notesSz cx="6858000" cy="9144000"/>
  <p:embeddedFontLst>
    <p:embeddedFont>
      <p:font typeface="Cambria" panose="02040503050406030204" pitchFamily="18" charset="0"/>
      <p:regular r:id="rId14"/>
      <p:bold r:id="rId15"/>
      <p:italic r:id="rId16"/>
      <p:boldItalic r:id="rId17"/>
    </p:embeddedFont>
    <p:embeddedFont>
      <p:font typeface="Century Gothic" panose="020B0502020202020204" pitchFamily="34" charset="0"/>
      <p:regular r:id="rId18"/>
      <p:bold r:id="rId19"/>
      <p:italic r:id="rId20"/>
      <p:boldItalic r:id="rId21"/>
    </p:embeddedFont>
    <p:embeddedFont>
      <p:font typeface="Red Hat Display" panose="020B0604020202020204" charset="0"/>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B64DD1E7-CB1E-42B3-83F8-8ACAA84D7D76}">
          <p14:sldIdLst>
            <p14:sldId id="263"/>
            <p14:sldId id="256"/>
            <p14:sldId id="264"/>
            <p14:sldId id="265"/>
            <p14:sldId id="267"/>
            <p14:sldId id="268"/>
            <p14:sldId id="274"/>
            <p14:sldId id="270"/>
            <p14:sldId id="271"/>
            <p14:sldId id="272"/>
            <p14:sldId id="27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iV8hG7gaNpw+lhZuzptkHhUWPzpg=="/>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I Al-haj" initials="AA" lastIdx="1" clrIdx="0">
    <p:extLst>
      <p:ext uri="{19B8F6BF-5375-455C-9EA6-DF929625EA0E}">
        <p15:presenceInfo xmlns:p15="http://schemas.microsoft.com/office/powerpoint/2012/main" userId="9e8cdade05b42b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1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726"/>
  </p:normalViewPr>
  <p:slideViewPr>
    <p:cSldViewPr snapToGrid="0">
      <p:cViewPr varScale="1">
        <p:scale>
          <a:sx n="93" d="100"/>
          <a:sy n="93" d="100"/>
        </p:scale>
        <p:origin x="447" y="5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4461C-FDF6-EB89-2081-4B50DB22C6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BFB137-ADA0-4DBA-C6A6-BB868ECBD078}"/>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7CA56C0F-54EB-24D6-436E-752A09BA37A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765276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970188-2B74-FB37-93C7-95C62C8F2B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560D83-746E-97B2-26CE-F6D0CDE3F5A1}"/>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03AA4CF8-B9BD-977F-8C8F-57D85F0CD75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3557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F5A88-DA64-F295-B4C8-84B1576B6A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2703F-DA0D-5DD1-3FC6-85F395989BE5}"/>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F50E3CC2-919E-98C7-9B1A-8BD346046BA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942620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0DDBA0-6F89-A040-2FC8-C400250693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B1E6AC-AEDF-96C9-13A0-319EB066A099}"/>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8100D7EE-E19C-DB95-2C3D-E5DC726CCC80}"/>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4296120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sp>
        <p:nvSpPr>
          <p:cNvPr id="8" name="Google Shape;54;p1">
            <a:extLst>
              <a:ext uri="{FF2B5EF4-FFF2-40B4-BE49-F238E27FC236}">
                <a16:creationId xmlns:a16="http://schemas.microsoft.com/office/drawing/2014/main" id="{631C2DF5-1362-47E0-9992-CA0F5EE5E7F4}"/>
              </a:ext>
            </a:extLst>
          </p:cNvPr>
          <p:cNvSpPr txBox="1">
            <a:spLocks noGrp="1"/>
          </p:cNvSpPr>
          <p:nvPr>
            <p:ph type="ctrTitle"/>
          </p:nvPr>
        </p:nvSpPr>
        <p:spPr>
          <a:xfrm>
            <a:off x="797859" y="1922141"/>
            <a:ext cx="6290441" cy="1661963"/>
          </a:xfrm>
          <a:prstGeom prst="rect">
            <a:avLst/>
          </a:prstGeom>
          <a:noFill/>
          <a:ln>
            <a:noFill/>
          </a:ln>
        </p:spPr>
        <p:txBody>
          <a:bodyPr spcFirstLastPara="1" wrap="square" lIns="91425" tIns="91425" rIns="91425" bIns="91425" anchor="b" anchorCtr="0">
            <a:spAutoFit/>
          </a:bodyPr>
          <a:lstStyle>
            <a:lvl1pPr>
              <a:defRPr sz="5400"/>
            </a:lvl1pPr>
          </a:lstStyle>
          <a:p>
            <a:pPr marL="0" lvl="0" indent="0" algn="l" rtl="0">
              <a:lnSpc>
                <a:spcPct val="100000"/>
              </a:lnSpc>
              <a:spcBef>
                <a:spcPts val="0"/>
              </a:spcBef>
              <a:spcAft>
                <a:spcPts val="0"/>
              </a:spcAft>
              <a:buSzPts val="5200"/>
              <a:buNone/>
            </a:pPr>
            <a:r>
              <a:rPr lang="en-GB" sz="4800" b="1" dirty="0">
                <a:latin typeface="Century Gothic" panose="020B0502020202020204" pitchFamily="34" charset="0"/>
                <a:ea typeface="Red Hat Display"/>
                <a:cs typeface="Calibri" panose="020F0502020204030204" pitchFamily="34" charset="0"/>
                <a:sym typeface="Red Hat Display"/>
              </a:rPr>
              <a:t>PRESENTATION</a:t>
            </a:r>
            <a:br>
              <a:rPr lang="en-GB" sz="4800" b="1" dirty="0">
                <a:latin typeface="Century Gothic" panose="020B0502020202020204" pitchFamily="34" charset="0"/>
                <a:ea typeface="Red Hat Display"/>
                <a:cs typeface="Calibri" panose="020F0502020204030204" pitchFamily="34" charset="0"/>
                <a:sym typeface="Red Hat Display"/>
              </a:rPr>
            </a:br>
            <a:r>
              <a:rPr lang="en-GB" sz="4800" b="1" dirty="0">
                <a:latin typeface="Century Gothic" panose="020B0502020202020204" pitchFamily="34" charset="0"/>
                <a:ea typeface="Red Hat Display"/>
                <a:cs typeface="Calibri" panose="020F0502020204030204" pitchFamily="34" charset="0"/>
                <a:sym typeface="Red Hat Display"/>
              </a:rPr>
              <a:t>TITTLE</a:t>
            </a:r>
            <a:endParaRPr sz="4800" b="1" dirty="0">
              <a:latin typeface="Century Gothic" panose="020B0502020202020204" pitchFamily="34" charset="0"/>
              <a:ea typeface="Red Hat Display"/>
              <a:cs typeface="Calibri" panose="020F0502020204030204" pitchFamily="34" charset="0"/>
              <a:sym typeface="Red Hat Display"/>
            </a:endParaRPr>
          </a:p>
        </p:txBody>
      </p:sp>
      <p:sp>
        <p:nvSpPr>
          <p:cNvPr id="9" name="Google Shape;55;p1">
            <a:extLst>
              <a:ext uri="{FF2B5EF4-FFF2-40B4-BE49-F238E27FC236}">
                <a16:creationId xmlns:a16="http://schemas.microsoft.com/office/drawing/2014/main" id="{E5E4EFC6-10AC-457A-90BE-EB16C5D5FDC1}"/>
              </a:ext>
            </a:extLst>
          </p:cNvPr>
          <p:cNvSpPr txBox="1"/>
          <p:nvPr userDrawn="1"/>
        </p:nvSpPr>
        <p:spPr>
          <a:xfrm>
            <a:off x="1219200" y="4442603"/>
            <a:ext cx="1395180" cy="353913"/>
          </a:xfrm>
          <a:prstGeom prst="rect">
            <a:avLst/>
          </a:prstGeom>
          <a:noFill/>
          <a:ln>
            <a:noFill/>
          </a:ln>
        </p:spPr>
        <p:txBody>
          <a:bodyPr spcFirstLastPara="1" wrap="square" lIns="91425" tIns="91425" rIns="91425" bIns="91425" anchor="t" anchorCtr="0">
            <a:spAutoFit/>
          </a:bodyPr>
          <a:lstStyle/>
          <a:p>
            <a:pPr marL="0" marR="0" lvl="0" indent="0" algn="r" rtl="0">
              <a:lnSpc>
                <a:spcPct val="100000"/>
              </a:lnSpc>
              <a:spcBef>
                <a:spcPts val="0"/>
              </a:spcBef>
              <a:spcAft>
                <a:spcPts val="0"/>
              </a:spcAft>
              <a:buClr>
                <a:srgbClr val="000000"/>
              </a:buClr>
              <a:buSzPts val="1100"/>
              <a:buFont typeface="Arial"/>
              <a:buNone/>
            </a:pPr>
            <a:r>
              <a:rPr lang="en-GB" sz="1100" b="1" i="0" u="none" strike="noStrike" cap="none" dirty="0" err="1">
                <a:solidFill>
                  <a:schemeClr val="tx1"/>
                </a:solidFill>
                <a:latin typeface="Red Hat Display"/>
                <a:ea typeface="Red Hat Display"/>
                <a:cs typeface="Red Hat Display"/>
                <a:sym typeface="Red Hat Display"/>
              </a:rPr>
              <a:t>www.aum.edu.kw</a:t>
            </a:r>
            <a:endParaRPr sz="1400" b="0" i="0" u="none" strike="noStrike" cap="none" dirty="0">
              <a:solidFill>
                <a:schemeClr val="tx1"/>
              </a:solidFill>
              <a:latin typeface="Red Hat Display"/>
              <a:ea typeface="Red Hat Display"/>
              <a:cs typeface="Red Hat Display"/>
              <a:sym typeface="Red Hat Display"/>
            </a:endParaRPr>
          </a:p>
        </p:txBody>
      </p:sp>
      <p:sp>
        <p:nvSpPr>
          <p:cNvPr id="10" name="Oval 9">
            <a:extLst>
              <a:ext uri="{FF2B5EF4-FFF2-40B4-BE49-F238E27FC236}">
                <a16:creationId xmlns:a16="http://schemas.microsoft.com/office/drawing/2014/main" id="{38DC77A7-8710-436F-B5E7-19B60E66B5F0}"/>
              </a:ext>
            </a:extLst>
          </p:cNvPr>
          <p:cNvSpPr/>
          <p:nvPr userDrawn="1"/>
        </p:nvSpPr>
        <p:spPr>
          <a:xfrm>
            <a:off x="975360" y="4497639"/>
            <a:ext cx="243840" cy="243840"/>
          </a:xfrm>
          <a:prstGeom prst="ellipse">
            <a:avLst/>
          </a:prstGeom>
          <a:solidFill>
            <a:srgbClr val="D1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W"/>
          </a:p>
        </p:txBody>
      </p:sp>
      <p:pic>
        <p:nvPicPr>
          <p:cNvPr id="11" name="Picture 10" descr="A red and white background with a design&#10;&#10;Description automatically generated">
            <a:extLst>
              <a:ext uri="{FF2B5EF4-FFF2-40B4-BE49-F238E27FC236}">
                <a16:creationId xmlns:a16="http://schemas.microsoft.com/office/drawing/2014/main" id="{418E62F8-02A7-4379-A005-0EF5EC635BBF}"/>
              </a:ext>
            </a:extLst>
          </p:cNvPr>
          <p:cNvPicPr>
            <a:picLocks noChangeAspect="1"/>
          </p:cNvPicPr>
          <p:nvPr userDrawn="1"/>
        </p:nvPicPr>
        <p:blipFill>
          <a:blip r:embed="rId2"/>
          <a:stretch>
            <a:fillRect/>
          </a:stretch>
        </p:blipFill>
        <p:spPr>
          <a:xfrm>
            <a:off x="5526156" y="0"/>
            <a:ext cx="3612229" cy="5143500"/>
          </a:xfrm>
          <a:prstGeom prst="rect">
            <a:avLst/>
          </a:prstGeom>
        </p:spPr>
      </p:pic>
      <p:pic>
        <p:nvPicPr>
          <p:cNvPr id="12" name="Picture 11">
            <a:extLst>
              <a:ext uri="{FF2B5EF4-FFF2-40B4-BE49-F238E27FC236}">
                <a16:creationId xmlns:a16="http://schemas.microsoft.com/office/drawing/2014/main" id="{28A0ADE9-7A46-486B-82F3-A690D904DFF4}"/>
              </a:ext>
            </a:extLst>
          </p:cNvPr>
          <p:cNvPicPr>
            <a:picLocks noChangeAspect="1"/>
          </p:cNvPicPr>
          <p:nvPr userDrawn="1"/>
        </p:nvPicPr>
        <p:blipFill>
          <a:blip r:embed="rId3"/>
          <a:stretch>
            <a:fillRect/>
          </a:stretch>
        </p:blipFill>
        <p:spPr>
          <a:xfrm>
            <a:off x="135720" y="518425"/>
            <a:ext cx="4286012" cy="1090434"/>
          </a:xfrm>
          <a:prstGeom prst="rect">
            <a:avLst/>
          </a:prstGeom>
        </p:spPr>
      </p:pic>
    </p:spTree>
    <p:extLst>
      <p:ext uri="{BB962C8B-B14F-4D97-AF65-F5344CB8AC3E}">
        <p14:creationId xmlns:p14="http://schemas.microsoft.com/office/powerpoint/2010/main" val="2679166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sp>
        <p:nvSpPr>
          <p:cNvPr id="21" name="Rectangle 20">
            <a:extLst>
              <a:ext uri="{FF2B5EF4-FFF2-40B4-BE49-F238E27FC236}">
                <a16:creationId xmlns:a16="http://schemas.microsoft.com/office/drawing/2014/main" id="{77BBF4DE-513C-4814-86EE-EEEA3522B6F4}"/>
              </a:ext>
            </a:extLst>
          </p:cNvPr>
          <p:cNvSpPr/>
          <p:nvPr userDrawn="1"/>
        </p:nvSpPr>
        <p:spPr>
          <a:xfrm>
            <a:off x="0" y="462013"/>
            <a:ext cx="96253" cy="7783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W"/>
          </a:p>
        </p:txBody>
      </p:sp>
      <p:sp>
        <p:nvSpPr>
          <p:cNvPr id="23" name="Google Shape;15;p13">
            <a:extLst>
              <a:ext uri="{FF2B5EF4-FFF2-40B4-BE49-F238E27FC236}">
                <a16:creationId xmlns:a16="http://schemas.microsoft.com/office/drawing/2014/main" id="{E201477A-2207-47E3-9C82-AA3445AF1D0B}"/>
              </a:ext>
            </a:extLst>
          </p:cNvPr>
          <p:cNvSpPr txBox="1">
            <a:spLocks noGrp="1"/>
          </p:cNvSpPr>
          <p:nvPr>
            <p:ph type="body" idx="1"/>
          </p:nvPr>
        </p:nvSpPr>
        <p:spPr>
          <a:xfrm>
            <a:off x="311700" y="1527565"/>
            <a:ext cx="6530534" cy="304131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dirty="0"/>
          </a:p>
        </p:txBody>
      </p:sp>
      <p:sp>
        <p:nvSpPr>
          <p:cNvPr id="9" name="Google Shape;19;p14">
            <a:extLst>
              <a:ext uri="{FF2B5EF4-FFF2-40B4-BE49-F238E27FC236}">
                <a16:creationId xmlns:a16="http://schemas.microsoft.com/office/drawing/2014/main" id="{214D99CB-0A61-44BD-9A7F-7B1235CA93FA}"/>
              </a:ext>
            </a:extLst>
          </p:cNvPr>
          <p:cNvSpPr txBox="1">
            <a:spLocks/>
          </p:cNvSpPr>
          <p:nvPr userDrawn="1"/>
        </p:nvSpPr>
        <p:spPr>
          <a:xfrm>
            <a:off x="8517256" y="4742129"/>
            <a:ext cx="548700" cy="393600"/>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fld id="{00000000-1234-1234-1234-123412341234}" type="slidenum">
              <a:rPr lang="en-GB" smtClean="0">
                <a:solidFill>
                  <a:schemeClr val="tx1"/>
                </a:solidFill>
              </a:rPr>
              <a:pPr/>
              <a:t>‹#›</a:t>
            </a:fld>
            <a:endParaRPr lang="en-GB" dirty="0">
              <a:solidFill>
                <a:schemeClr val="tx1"/>
              </a:solidFill>
            </a:endParaRPr>
          </a:p>
        </p:txBody>
      </p:sp>
      <p:sp>
        <p:nvSpPr>
          <p:cNvPr id="10" name="Google Shape;55;p1">
            <a:extLst>
              <a:ext uri="{FF2B5EF4-FFF2-40B4-BE49-F238E27FC236}">
                <a16:creationId xmlns:a16="http://schemas.microsoft.com/office/drawing/2014/main" id="{81EFFF43-0464-49FF-9D8B-0F13EBE1A872}"/>
              </a:ext>
            </a:extLst>
          </p:cNvPr>
          <p:cNvSpPr txBox="1"/>
          <p:nvPr userDrawn="1"/>
        </p:nvSpPr>
        <p:spPr>
          <a:xfrm>
            <a:off x="3779520" y="4786123"/>
            <a:ext cx="1395180" cy="3385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000" b="0" i="0" u="none" strike="noStrike" cap="none" dirty="0" err="1">
                <a:solidFill>
                  <a:schemeClr val="tx1"/>
                </a:solidFill>
                <a:latin typeface="Red Hat Display"/>
                <a:ea typeface="Red Hat Display"/>
                <a:cs typeface="Red Hat Display"/>
                <a:sym typeface="Red Hat Display"/>
              </a:rPr>
              <a:t>www.aum.edu.kw</a:t>
            </a:r>
            <a:endParaRPr sz="1000" b="0" i="0" u="none" strike="noStrike" cap="none" dirty="0">
              <a:solidFill>
                <a:schemeClr val="tx1"/>
              </a:solidFill>
              <a:latin typeface="Red Hat Display"/>
              <a:ea typeface="Red Hat Display"/>
              <a:cs typeface="Red Hat Display"/>
              <a:sym typeface="Red Hat Display"/>
            </a:endParaRPr>
          </a:p>
        </p:txBody>
      </p:sp>
      <p:sp>
        <p:nvSpPr>
          <p:cNvPr id="2" name="Title 1">
            <a:extLst>
              <a:ext uri="{FF2B5EF4-FFF2-40B4-BE49-F238E27FC236}">
                <a16:creationId xmlns:a16="http://schemas.microsoft.com/office/drawing/2014/main" id="{53E50399-EDE1-4C7B-83BC-4CEAAD93E578}"/>
              </a:ext>
            </a:extLst>
          </p:cNvPr>
          <p:cNvSpPr>
            <a:spLocks noGrp="1"/>
          </p:cNvSpPr>
          <p:nvPr>
            <p:ph type="title" hasCustomPrompt="1"/>
          </p:nvPr>
        </p:nvSpPr>
        <p:spPr/>
        <p:txBody>
          <a:bodyPr>
            <a:noAutofit/>
          </a:bodyPr>
          <a:lstStyle>
            <a:lvl1pPr>
              <a:defRPr lang="en-US" sz="4800" b="1" i="0" u="none" strike="noStrike" cap="none" dirty="0">
                <a:solidFill>
                  <a:schemeClr val="dk1"/>
                </a:solidFill>
                <a:latin typeface="Red Hat Display"/>
                <a:ea typeface="Red Hat Display"/>
                <a:cs typeface="Red Hat Display"/>
                <a:sym typeface="Arial"/>
              </a:defRPr>
            </a:lvl1pPr>
          </a:lstStyle>
          <a:p>
            <a:r>
              <a:rPr lang="en-US" dirty="0"/>
              <a:t>Click to add title</a:t>
            </a:r>
          </a:p>
        </p:txBody>
      </p:sp>
    </p:spTree>
    <p:extLst>
      <p:ext uri="{BB962C8B-B14F-4D97-AF65-F5344CB8AC3E}">
        <p14:creationId xmlns:p14="http://schemas.microsoft.com/office/powerpoint/2010/main" val="37238708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preserve="1" userDrawn="1">
  <p:cSld name="1_Title and body">
    <p:spTree>
      <p:nvGrpSpPr>
        <p:cNvPr id="1" name="Shape 13"/>
        <p:cNvGrpSpPr/>
        <p:nvPr/>
      </p:nvGrpSpPr>
      <p:grpSpPr>
        <a:xfrm>
          <a:off x="0" y="0"/>
          <a:ext cx="0" cy="0"/>
          <a:chOff x="0" y="0"/>
          <a:chExt cx="0" cy="0"/>
        </a:xfrm>
      </p:grpSpPr>
      <p:sp>
        <p:nvSpPr>
          <p:cNvPr id="25" name="Rectangle 24">
            <a:extLst>
              <a:ext uri="{FF2B5EF4-FFF2-40B4-BE49-F238E27FC236}">
                <a16:creationId xmlns:a16="http://schemas.microsoft.com/office/drawing/2014/main" id="{669E0535-6FD9-4D8F-80CA-FF7A96DB665F}"/>
              </a:ext>
            </a:extLst>
          </p:cNvPr>
          <p:cNvSpPr/>
          <p:nvPr userDrawn="1"/>
        </p:nvSpPr>
        <p:spPr>
          <a:xfrm>
            <a:off x="0" y="462013"/>
            <a:ext cx="96253" cy="778372"/>
          </a:xfrm>
          <a:prstGeom prst="rect">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KW"/>
          </a:p>
        </p:txBody>
      </p:sp>
      <p:pic>
        <p:nvPicPr>
          <p:cNvPr id="26" name="Picture 25" descr="A black and red background with a bird&#10;&#10;Description automatically generated">
            <a:extLst>
              <a:ext uri="{FF2B5EF4-FFF2-40B4-BE49-F238E27FC236}">
                <a16:creationId xmlns:a16="http://schemas.microsoft.com/office/drawing/2014/main" id="{7356EFA9-D406-4147-B1F7-82B217840839}"/>
              </a:ext>
            </a:extLst>
          </p:cNvPr>
          <p:cNvPicPr>
            <a:picLocks noChangeAspect="1"/>
          </p:cNvPicPr>
          <p:nvPr userDrawn="1"/>
        </p:nvPicPr>
        <p:blipFill>
          <a:blip r:embed="rId2"/>
          <a:stretch>
            <a:fillRect/>
          </a:stretch>
        </p:blipFill>
        <p:spPr>
          <a:xfrm>
            <a:off x="6552618" y="0"/>
            <a:ext cx="2591382" cy="5143500"/>
          </a:xfrm>
          <a:prstGeom prst="rect">
            <a:avLst/>
          </a:prstGeom>
        </p:spPr>
      </p:pic>
      <p:sp>
        <p:nvSpPr>
          <p:cNvPr id="27" name="Google Shape;15;p13">
            <a:extLst>
              <a:ext uri="{FF2B5EF4-FFF2-40B4-BE49-F238E27FC236}">
                <a16:creationId xmlns:a16="http://schemas.microsoft.com/office/drawing/2014/main" id="{F5F3B15A-58C1-48A3-AB6A-E8A3A8F0B1F0}"/>
              </a:ext>
            </a:extLst>
          </p:cNvPr>
          <p:cNvSpPr txBox="1">
            <a:spLocks noGrp="1"/>
          </p:cNvSpPr>
          <p:nvPr>
            <p:ph type="body" idx="1"/>
          </p:nvPr>
        </p:nvSpPr>
        <p:spPr>
          <a:xfrm>
            <a:off x="311700" y="1527565"/>
            <a:ext cx="6530534" cy="304131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dirty="0"/>
          </a:p>
        </p:txBody>
      </p:sp>
      <p:sp>
        <p:nvSpPr>
          <p:cNvPr id="28" name="Google Shape;19;p14">
            <a:extLst>
              <a:ext uri="{FF2B5EF4-FFF2-40B4-BE49-F238E27FC236}">
                <a16:creationId xmlns:a16="http://schemas.microsoft.com/office/drawing/2014/main" id="{A6353D6C-199F-4C21-9FC8-2D00FAAA26A6}"/>
              </a:ext>
            </a:extLst>
          </p:cNvPr>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
        <p:nvSpPr>
          <p:cNvPr id="29" name="Google Shape;55;p1">
            <a:extLst>
              <a:ext uri="{FF2B5EF4-FFF2-40B4-BE49-F238E27FC236}">
                <a16:creationId xmlns:a16="http://schemas.microsoft.com/office/drawing/2014/main" id="{4544F053-DAFF-4191-A4FE-EAC318BF6A0C}"/>
              </a:ext>
            </a:extLst>
          </p:cNvPr>
          <p:cNvSpPr txBox="1"/>
          <p:nvPr userDrawn="1"/>
        </p:nvSpPr>
        <p:spPr>
          <a:xfrm>
            <a:off x="3779520" y="4786123"/>
            <a:ext cx="1395180" cy="338524"/>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GB" sz="1000" b="0" i="0" u="none" strike="noStrike" cap="none" dirty="0" err="1">
                <a:solidFill>
                  <a:schemeClr val="tx1"/>
                </a:solidFill>
                <a:latin typeface="Red Hat Display"/>
                <a:ea typeface="Red Hat Display"/>
                <a:cs typeface="Red Hat Display"/>
                <a:sym typeface="Red Hat Display"/>
              </a:rPr>
              <a:t>www.aum.edu.kw</a:t>
            </a:r>
            <a:endParaRPr sz="1000" b="0" i="0" u="none" strike="noStrike" cap="none" dirty="0">
              <a:solidFill>
                <a:schemeClr val="tx1"/>
              </a:solidFill>
              <a:latin typeface="Red Hat Display"/>
              <a:ea typeface="Red Hat Display"/>
              <a:cs typeface="Red Hat Display"/>
              <a:sym typeface="Red Hat Display"/>
            </a:endParaRPr>
          </a:p>
        </p:txBody>
      </p:sp>
      <p:sp>
        <p:nvSpPr>
          <p:cNvPr id="2" name="Title 1">
            <a:extLst>
              <a:ext uri="{FF2B5EF4-FFF2-40B4-BE49-F238E27FC236}">
                <a16:creationId xmlns:a16="http://schemas.microsoft.com/office/drawing/2014/main" id="{7B6E2517-3805-41A0-9280-523D3C8CC82F}"/>
              </a:ext>
            </a:extLst>
          </p:cNvPr>
          <p:cNvSpPr>
            <a:spLocks noGrp="1"/>
          </p:cNvSpPr>
          <p:nvPr>
            <p:ph type="title" hasCustomPrompt="1"/>
          </p:nvPr>
        </p:nvSpPr>
        <p:spPr/>
        <p:txBody>
          <a:bodyPr>
            <a:noAutofit/>
          </a:bodyPr>
          <a:lstStyle>
            <a:lvl1pPr>
              <a:defRPr lang="en-US" sz="4800" b="1" i="0" u="none" strike="noStrike" cap="none" dirty="0">
                <a:solidFill>
                  <a:schemeClr val="dk1"/>
                </a:solidFill>
                <a:latin typeface="Red Hat Display"/>
                <a:ea typeface="Red Hat Display"/>
                <a:cs typeface="Red Hat Display"/>
                <a:sym typeface="Arial"/>
              </a:defRPr>
            </a:lvl1pPr>
          </a:lstStyle>
          <a:p>
            <a:r>
              <a:rPr lang="en-US" dirty="0"/>
              <a:t>Click to add title</a:t>
            </a:r>
          </a:p>
        </p:txBody>
      </p:sp>
    </p:spTree>
    <p:extLst>
      <p:ext uri="{BB962C8B-B14F-4D97-AF65-F5344CB8AC3E}">
        <p14:creationId xmlns:p14="http://schemas.microsoft.com/office/powerpoint/2010/main" val="6389716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dirty="0"/>
          </a:p>
        </p:txBody>
      </p:sp>
      <p:sp>
        <p:nvSpPr>
          <p:cNvPr id="7" name="Google Shape;7;p1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60" r:id="rId1"/>
    <p:sldLayoutId id="2147483662" r:id="rId2"/>
    <p:sldLayoutId id="21474836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s://arduinogetstarted.com/tutorials/arduino-ultrasonic-sensor"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hyperlink" Target="https://www.youtube.com/watch?v=GppGzB4gRD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C560F-F4A7-40EA-8498-4733461922E3}"/>
              </a:ext>
            </a:extLst>
          </p:cNvPr>
          <p:cNvSpPr>
            <a:spLocks noGrp="1"/>
          </p:cNvSpPr>
          <p:nvPr>
            <p:ph type="ctrTitle"/>
          </p:nvPr>
        </p:nvSpPr>
        <p:spPr>
          <a:xfrm>
            <a:off x="510183" y="2008216"/>
            <a:ext cx="6290441" cy="800189"/>
          </a:xfrm>
        </p:spPr>
        <p:txBody>
          <a:bodyPr/>
          <a:lstStyle/>
          <a:p>
            <a:r>
              <a:rPr lang="en-US" sz="4000" b="1" dirty="0">
                <a:latin typeface="Cambria" panose="02040503050406030204" pitchFamily="18" charset="0"/>
                <a:ea typeface="Cambria" panose="02040503050406030204" pitchFamily="18" charset="0"/>
              </a:rPr>
              <a:t>Smart parking system</a:t>
            </a:r>
          </a:p>
        </p:txBody>
      </p:sp>
      <p:graphicFrame>
        <p:nvGraphicFramePr>
          <p:cNvPr id="2" name="Table 7">
            <a:extLst>
              <a:ext uri="{FF2B5EF4-FFF2-40B4-BE49-F238E27FC236}">
                <a16:creationId xmlns:a16="http://schemas.microsoft.com/office/drawing/2014/main" id="{A4550390-9895-3E1C-D001-2F6A422B19DE}"/>
              </a:ext>
            </a:extLst>
          </p:cNvPr>
          <p:cNvGraphicFramePr>
            <a:graphicFrameLocks noGrp="1"/>
          </p:cNvGraphicFramePr>
          <p:nvPr>
            <p:extLst>
              <p:ext uri="{D42A27DB-BD31-4B8C-83A1-F6EECF244321}">
                <p14:modId xmlns:p14="http://schemas.microsoft.com/office/powerpoint/2010/main" val="3531644947"/>
              </p:ext>
            </p:extLst>
          </p:nvPr>
        </p:nvGraphicFramePr>
        <p:xfrm>
          <a:off x="390323" y="2890615"/>
          <a:ext cx="6111876" cy="1219200"/>
        </p:xfrm>
        <a:graphic>
          <a:graphicData uri="http://schemas.openxmlformats.org/drawingml/2006/table">
            <a:tbl>
              <a:tblPr firstRow="1" bandRow="1">
                <a:tableStyleId>{5940675A-B579-460E-94D1-54222C63F5DA}</a:tableStyleId>
              </a:tblPr>
              <a:tblGrid>
                <a:gridCol w="3055938">
                  <a:extLst>
                    <a:ext uri="{9D8B030D-6E8A-4147-A177-3AD203B41FA5}">
                      <a16:colId xmlns:a16="http://schemas.microsoft.com/office/drawing/2014/main" val="2679191206"/>
                    </a:ext>
                  </a:extLst>
                </a:gridCol>
                <a:gridCol w="3055938">
                  <a:extLst>
                    <a:ext uri="{9D8B030D-6E8A-4147-A177-3AD203B41FA5}">
                      <a16:colId xmlns:a16="http://schemas.microsoft.com/office/drawing/2014/main" val="3125583830"/>
                    </a:ext>
                  </a:extLst>
                </a:gridCol>
              </a:tblGrid>
              <a:tr h="245957">
                <a:tc>
                  <a:txBody>
                    <a:bodyPr/>
                    <a:lstStyle/>
                    <a:p>
                      <a:pPr algn="ctr"/>
                      <a:r>
                        <a:rPr lang="en-US" dirty="0"/>
                        <a:t>Name</a:t>
                      </a:r>
                    </a:p>
                  </a:txBody>
                  <a:tcPr/>
                </a:tc>
                <a:tc>
                  <a:txBody>
                    <a:bodyPr/>
                    <a:lstStyle/>
                    <a:p>
                      <a:pPr algn="ctr"/>
                      <a:r>
                        <a:rPr lang="en-US" dirty="0"/>
                        <a:t>ID</a:t>
                      </a:r>
                    </a:p>
                  </a:txBody>
                  <a:tcPr/>
                </a:tc>
                <a:extLst>
                  <a:ext uri="{0D108BD9-81ED-4DB2-BD59-A6C34878D82A}">
                    <a16:rowId xmlns:a16="http://schemas.microsoft.com/office/drawing/2014/main" val="105190253"/>
                  </a:ext>
                </a:extLst>
              </a:tr>
              <a:tr h="245957">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244309174"/>
                  </a:ext>
                </a:extLst>
              </a:tr>
              <a:tr h="245957">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366201543"/>
                  </a:ext>
                </a:extLst>
              </a:tr>
              <a:tr h="245957">
                <a:tc>
                  <a:txBody>
                    <a:bodyPr/>
                    <a:lstStyle/>
                    <a:p>
                      <a:pPr algn="ctr"/>
                      <a:endParaRPr lang="en-US" dirty="0"/>
                    </a:p>
                  </a:txBody>
                  <a:tcPr/>
                </a:tc>
                <a:tc>
                  <a:txBody>
                    <a:bodyPr/>
                    <a:lstStyle/>
                    <a:p>
                      <a:pPr algn="ctr"/>
                      <a:endParaRPr lang="en-US" dirty="0"/>
                    </a:p>
                  </a:txBody>
                  <a:tcPr/>
                </a:tc>
                <a:extLst>
                  <a:ext uri="{0D108BD9-81ED-4DB2-BD59-A6C34878D82A}">
                    <a16:rowId xmlns:a16="http://schemas.microsoft.com/office/drawing/2014/main" val="411513893"/>
                  </a:ext>
                </a:extLst>
              </a:tr>
            </a:tbl>
          </a:graphicData>
        </a:graphic>
      </p:graphicFrame>
    </p:spTree>
    <p:extLst>
      <p:ext uri="{BB962C8B-B14F-4D97-AF65-F5344CB8AC3E}">
        <p14:creationId xmlns:p14="http://schemas.microsoft.com/office/powerpoint/2010/main" val="3998313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383A7-5D98-4496-DC14-7301D16482E3}"/>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171895B-83A0-034C-3135-476C513C8CF7}"/>
              </a:ext>
            </a:extLst>
          </p:cNvPr>
          <p:cNvSpPr>
            <a:spLocks noGrp="1"/>
          </p:cNvSpPr>
          <p:nvPr>
            <p:ph type="title"/>
          </p:nvPr>
        </p:nvSpPr>
        <p:spPr>
          <a:xfrm>
            <a:off x="311700" y="486120"/>
            <a:ext cx="4058281" cy="769725"/>
          </a:xfrm>
        </p:spPr>
        <p:txBody>
          <a:bodyPr/>
          <a:lstStyle/>
          <a:p>
            <a:r>
              <a:rPr lang="en-US" sz="3600" dirty="0">
                <a:latin typeface="Cambria" panose="02040503050406030204" pitchFamily="18" charset="0"/>
                <a:ea typeface="Cambria" panose="02040503050406030204" pitchFamily="18" charset="0"/>
              </a:rPr>
              <a:t>Conclusion</a:t>
            </a:r>
          </a:p>
        </p:txBody>
      </p:sp>
      <p:sp>
        <p:nvSpPr>
          <p:cNvPr id="9" name="Rectangle 1">
            <a:extLst>
              <a:ext uri="{FF2B5EF4-FFF2-40B4-BE49-F238E27FC236}">
                <a16:creationId xmlns:a16="http://schemas.microsoft.com/office/drawing/2014/main" id="{A1CB4C54-2CB9-2F6A-4C87-81A01792F44A}"/>
              </a:ext>
            </a:extLst>
          </p:cNvPr>
          <p:cNvSpPr>
            <a:spLocks noChangeArrowheads="1"/>
          </p:cNvSpPr>
          <p:nvPr/>
        </p:nvSpPr>
        <p:spPr bwMode="auto">
          <a:xfrm>
            <a:off x="311700" y="1432383"/>
            <a:ext cx="5149300" cy="289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Keywords: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able to create a smart parking system with the help of sensors and the Arduino.</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system can also tell the status of the parking area.</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project was able to meet various constraints, such as time, budget, and local availability.</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Through this project, I was able to gain hands-on experience with various electronics and coding techniques.</a:t>
            </a:r>
          </a:p>
        </p:txBody>
      </p:sp>
      <p:pic>
        <p:nvPicPr>
          <p:cNvPr id="4" name="Picture 3">
            <a:extLst>
              <a:ext uri="{FF2B5EF4-FFF2-40B4-BE49-F238E27FC236}">
                <a16:creationId xmlns:a16="http://schemas.microsoft.com/office/drawing/2014/main" id="{03055F19-54FC-E9F0-DE60-A414535FF28E}"/>
              </a:ext>
            </a:extLst>
          </p:cNvPr>
          <p:cNvPicPr>
            <a:picLocks noChangeAspect="1"/>
          </p:cNvPicPr>
          <p:nvPr/>
        </p:nvPicPr>
        <p:blipFill>
          <a:blip r:embed="rId3"/>
          <a:stretch>
            <a:fillRect/>
          </a:stretch>
        </p:blipFill>
        <p:spPr>
          <a:xfrm>
            <a:off x="5806825" y="1695235"/>
            <a:ext cx="2760450" cy="2760450"/>
          </a:xfrm>
          <a:prstGeom prst="rect">
            <a:avLst/>
          </a:prstGeom>
        </p:spPr>
      </p:pic>
    </p:spTree>
    <p:extLst>
      <p:ext uri="{BB962C8B-B14F-4D97-AF65-F5344CB8AC3E}">
        <p14:creationId xmlns:p14="http://schemas.microsoft.com/office/powerpoint/2010/main" val="19903810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1640E-CCF5-3FF3-A9E0-C0E679949EE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7F691F5-43F7-E898-25B5-0E5D88BA4FA9}"/>
              </a:ext>
            </a:extLst>
          </p:cNvPr>
          <p:cNvSpPr>
            <a:spLocks noGrp="1"/>
          </p:cNvSpPr>
          <p:nvPr>
            <p:ph type="title"/>
          </p:nvPr>
        </p:nvSpPr>
        <p:spPr>
          <a:xfrm>
            <a:off x="311700" y="486120"/>
            <a:ext cx="4058281" cy="769725"/>
          </a:xfrm>
        </p:spPr>
        <p:txBody>
          <a:bodyPr/>
          <a:lstStyle/>
          <a:p>
            <a:r>
              <a:rPr lang="en-US" sz="3600" dirty="0">
                <a:latin typeface="Cambria" panose="02040503050406030204" pitchFamily="18" charset="0"/>
                <a:ea typeface="Cambria" panose="02040503050406030204" pitchFamily="18" charset="0"/>
              </a:rPr>
              <a:t>References</a:t>
            </a:r>
          </a:p>
        </p:txBody>
      </p:sp>
      <p:sp>
        <p:nvSpPr>
          <p:cNvPr id="3" name="Rectangle 2">
            <a:extLst>
              <a:ext uri="{FF2B5EF4-FFF2-40B4-BE49-F238E27FC236}">
                <a16:creationId xmlns:a16="http://schemas.microsoft.com/office/drawing/2014/main" id="{7686FE6C-3ED4-8C28-69B3-EF10D91725F2}"/>
              </a:ext>
            </a:extLst>
          </p:cNvPr>
          <p:cNvSpPr>
            <a:spLocks noChangeArrowheads="1"/>
          </p:cNvSpPr>
          <p:nvPr/>
        </p:nvSpPr>
        <p:spPr bwMode="auto">
          <a:xfrm>
            <a:off x="311700" y="1570013"/>
            <a:ext cx="674731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Arduino. (n.d.). </a:t>
            </a:r>
            <a:r>
              <a:rPr kumimoji="0" lang="en-US" altLang="en-US"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How to use ultrasonic sensor with Arduino</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Arduino Get Started. </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hlinkClick r:id="rId3"/>
              </a:rPr>
              <a:t>https://arduinogetstarted.com/tutorials/arduino-ultrasonic-sensor</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Ansar, M. (2021). </a:t>
            </a:r>
            <a:r>
              <a:rPr kumimoji="0" lang="en-US" altLang="en-US"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How to make Arduino car parking assistant | Automated car parking indicator system</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[Video]. YouTube. </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hlinkClick r:id="rId4"/>
              </a:rPr>
              <a:t>https://www.youtube.com/watch?v=GppGzB4gRDw</a:t>
            </a: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lang="en-US" altLang="en-US" dirty="0">
              <a:solidFill>
                <a:schemeClr val="tx1"/>
              </a:solidFill>
              <a:latin typeface="Cambria" panose="02040503050406030204" pitchFamily="18" charset="0"/>
              <a:ea typeface="Cambria" panose="020405030504060302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International Organization for Standardization. (2019). </a:t>
            </a:r>
            <a:r>
              <a:rPr kumimoji="0" lang="en-US" altLang="en-US" b="0" i="1" u="none" strike="noStrike" cap="none" normalizeH="0" baseline="0" dirty="0">
                <a:ln>
                  <a:noFill/>
                </a:ln>
                <a:solidFill>
                  <a:schemeClr val="tx1"/>
                </a:solidFill>
                <a:effectLst/>
                <a:latin typeface="Cambria" panose="02040503050406030204" pitchFamily="18" charset="0"/>
                <a:ea typeface="Cambria" panose="02040503050406030204" pitchFamily="18" charset="0"/>
              </a:rPr>
              <a:t>ISO 21282:2019 – Intelligent transport systems – Parking management system requirements</a:t>
            </a: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https://www.iso.org/standard/70739.html</a:t>
            </a:r>
          </a:p>
        </p:txBody>
      </p:sp>
    </p:spTree>
    <p:extLst>
      <p:ext uri="{BB962C8B-B14F-4D97-AF65-F5344CB8AC3E}">
        <p14:creationId xmlns:p14="http://schemas.microsoft.com/office/powerpoint/2010/main" val="3600072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12016B5-2A53-4933-8F0A-57B37862D737}"/>
              </a:ext>
            </a:extLst>
          </p:cNvPr>
          <p:cNvSpPr>
            <a:spLocks noGrp="1"/>
          </p:cNvSpPr>
          <p:nvPr>
            <p:ph type="title"/>
          </p:nvPr>
        </p:nvSpPr>
        <p:spPr>
          <a:xfrm>
            <a:off x="311700" y="486120"/>
            <a:ext cx="3720907" cy="769725"/>
          </a:xfrm>
        </p:spPr>
        <p:txBody>
          <a:bodyPr/>
          <a:lstStyle/>
          <a:p>
            <a:r>
              <a:rPr lang="en-US" sz="3600" dirty="0">
                <a:latin typeface="Cambria" panose="02040503050406030204" pitchFamily="18" charset="0"/>
                <a:ea typeface="Cambria" panose="02040503050406030204" pitchFamily="18" charset="0"/>
              </a:rPr>
              <a:t>Introduction</a:t>
            </a:r>
          </a:p>
        </p:txBody>
      </p:sp>
      <p:grpSp>
        <p:nvGrpSpPr>
          <p:cNvPr id="4" name="Group 3">
            <a:extLst>
              <a:ext uri="{FF2B5EF4-FFF2-40B4-BE49-F238E27FC236}">
                <a16:creationId xmlns:a16="http://schemas.microsoft.com/office/drawing/2014/main" id="{45FB3201-3B4D-E754-FC09-4430EA7B15C0}"/>
              </a:ext>
            </a:extLst>
          </p:cNvPr>
          <p:cNvGrpSpPr/>
          <p:nvPr/>
        </p:nvGrpSpPr>
        <p:grpSpPr>
          <a:xfrm>
            <a:off x="6321056" y="1455526"/>
            <a:ext cx="2440170" cy="3244066"/>
            <a:chOff x="7183361" y="0"/>
            <a:chExt cx="3598052" cy="6858000"/>
          </a:xfrm>
        </p:grpSpPr>
        <p:pic>
          <p:nvPicPr>
            <p:cNvPr id="2" name="Picture Placeholder 5">
              <a:extLst>
                <a:ext uri="{FF2B5EF4-FFF2-40B4-BE49-F238E27FC236}">
                  <a16:creationId xmlns:a16="http://schemas.microsoft.com/office/drawing/2014/main" id="{FED674C2-C577-1142-EE45-D70E4BD399C2}"/>
                </a:ext>
              </a:extLst>
            </p:cNvPr>
            <p:cNvPicPr>
              <a:picLocks noChangeAspect="1"/>
            </p:cNvPicPr>
            <p:nvPr/>
          </p:nvPicPr>
          <p:blipFill>
            <a:blip r:embed="rId2"/>
            <a:srcRect l="19080" r="19080"/>
            <a:stretch>
              <a:fillRect/>
            </a:stretch>
          </p:blipFill>
          <p:spPr>
            <a:xfrm>
              <a:off x="7183361" y="0"/>
              <a:ext cx="3598052" cy="3258105"/>
            </a:xfrm>
            <a:prstGeom prst="rect">
              <a:avLst/>
            </a:prstGeom>
          </p:spPr>
        </p:pic>
        <p:pic>
          <p:nvPicPr>
            <p:cNvPr id="3" name="Picture Placeholder 12">
              <a:extLst>
                <a:ext uri="{FF2B5EF4-FFF2-40B4-BE49-F238E27FC236}">
                  <a16:creationId xmlns:a16="http://schemas.microsoft.com/office/drawing/2014/main" id="{35ACF60F-EAA3-4916-5EB8-70CE1993A988}"/>
                </a:ext>
              </a:extLst>
            </p:cNvPr>
            <p:cNvPicPr>
              <a:picLocks noChangeAspect="1"/>
            </p:cNvPicPr>
            <p:nvPr/>
          </p:nvPicPr>
          <p:blipFill>
            <a:blip r:embed="rId3"/>
            <a:srcRect l="9968" r="9968"/>
            <a:stretch>
              <a:fillRect/>
            </a:stretch>
          </p:blipFill>
          <p:spPr>
            <a:xfrm>
              <a:off x="7183361" y="3599895"/>
              <a:ext cx="3598052" cy="3258105"/>
            </a:xfrm>
            <a:prstGeom prst="rect">
              <a:avLst/>
            </a:prstGeom>
          </p:spPr>
        </p:pic>
      </p:grpSp>
      <p:sp>
        <p:nvSpPr>
          <p:cNvPr id="10" name="TextBox 9">
            <a:extLst>
              <a:ext uri="{FF2B5EF4-FFF2-40B4-BE49-F238E27FC236}">
                <a16:creationId xmlns:a16="http://schemas.microsoft.com/office/drawing/2014/main" id="{9DB3AC3F-8DE7-09E8-CBC9-1D84BDF31D16}"/>
              </a:ext>
            </a:extLst>
          </p:cNvPr>
          <p:cNvSpPr txBox="1"/>
          <p:nvPr/>
        </p:nvSpPr>
        <p:spPr>
          <a:xfrm>
            <a:off x="278577" y="1547912"/>
            <a:ext cx="5835143" cy="2693045"/>
          </a:xfrm>
          <a:prstGeom prst="rect">
            <a:avLst/>
          </a:prstGeom>
          <a:noFill/>
        </p:spPr>
        <p:txBody>
          <a:bodyPr wrap="square">
            <a:spAutoFit/>
          </a:bodyPr>
          <a:lstStyle/>
          <a:p>
            <a:pPr algn="just">
              <a:buNone/>
            </a:pPr>
            <a:br>
              <a:rPr lang="en-US" b="1" dirty="0">
                <a:latin typeface="Cambria" panose="02040503050406030204" pitchFamily="18" charset="0"/>
                <a:ea typeface="Cambria" panose="02040503050406030204" pitchFamily="18" charset="0"/>
              </a:rPr>
            </a:br>
            <a:r>
              <a:rPr lang="en-US" b="1" dirty="0">
                <a:latin typeface="Cambria" panose="02040503050406030204" pitchFamily="18" charset="0"/>
                <a:ea typeface="Cambria" panose="02040503050406030204" pitchFamily="18" charset="0"/>
              </a:rPr>
              <a:t>Overview:</a:t>
            </a:r>
          </a:p>
          <a:p>
            <a:pPr algn="just">
              <a:buNone/>
            </a:pPr>
            <a:r>
              <a:rPr lang="en-US" dirty="0">
                <a:latin typeface="Cambria" panose="02040503050406030204" pitchFamily="18" charset="0"/>
                <a:ea typeface="Cambria" panose="02040503050406030204" pitchFamily="18" charset="0"/>
              </a:rPr>
              <a:t>As the number of vehicles and people living in cities increases, the parking spaces become harder to find. The system uses an Arduino Uno and an ultrasonic sensor to find and inform drivers about available spaces, as well as improve the flow of traffic and safety.</a:t>
            </a:r>
          </a:p>
          <a:p>
            <a:pPr>
              <a:buNone/>
            </a:pPr>
            <a:endParaRPr lang="en-US" dirty="0">
              <a:latin typeface="Cambria" panose="02040503050406030204" pitchFamily="18" charset="0"/>
              <a:ea typeface="Cambria" panose="02040503050406030204" pitchFamily="18" charset="0"/>
            </a:endParaRPr>
          </a:p>
          <a:p>
            <a:pPr>
              <a:buNone/>
            </a:pPr>
            <a:r>
              <a:rPr lang="en-US" b="1" dirty="0">
                <a:latin typeface="Cambria" panose="02040503050406030204" pitchFamily="18" charset="0"/>
                <a:ea typeface="Cambria" panose="02040503050406030204" pitchFamily="18" charset="0"/>
              </a:rPr>
              <a:t>Goals and Aims:</a:t>
            </a:r>
          </a:p>
          <a:p>
            <a:pPr>
              <a:buNone/>
            </a:pPr>
            <a:endParaRPr lang="en-US" sz="100" dirty="0">
              <a:latin typeface="Cambria" panose="02040503050406030204" pitchFamily="18" charset="0"/>
              <a:ea typeface="Cambria" panose="02040503050406030204" pitchFamily="18" charset="0"/>
            </a:endParaRP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Automatically detect available parking spots.</a:t>
            </a: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The system can provide drivers with audible and visual feedback.</a:t>
            </a:r>
          </a:p>
          <a:p>
            <a:pPr marL="285750" indent="-285750" algn="just">
              <a:buFont typeface="Arial" panose="020B0604020202020204" pitchFamily="34" charset="0"/>
              <a:buChar char="•"/>
            </a:pPr>
            <a:r>
              <a:rPr lang="en-US" dirty="0">
                <a:latin typeface="Cambria" panose="02040503050406030204" pitchFamily="18" charset="0"/>
                <a:ea typeface="Cambria" panose="02040503050406030204" pitchFamily="18" charset="0"/>
              </a:rPr>
              <a:t>The project seeks to develop a cost-effective, reliable, and eco-friendly system that can work seamlessly with urban infrastructure.</a:t>
            </a:r>
          </a:p>
        </p:txBody>
      </p:sp>
    </p:spTree>
    <p:extLst>
      <p:ext uri="{BB962C8B-B14F-4D97-AF65-F5344CB8AC3E}">
        <p14:creationId xmlns:p14="http://schemas.microsoft.com/office/powerpoint/2010/main" val="38682445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8DE92-1D66-FC71-DC61-3B2187FD1F80}"/>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C851FD78-F8FB-83EC-1BB4-CF24E6D856D6}"/>
              </a:ext>
            </a:extLst>
          </p:cNvPr>
          <p:cNvSpPr>
            <a:spLocks noGrp="1"/>
          </p:cNvSpPr>
          <p:nvPr>
            <p:ph type="title"/>
          </p:nvPr>
        </p:nvSpPr>
        <p:spPr>
          <a:xfrm>
            <a:off x="311700" y="486120"/>
            <a:ext cx="3720907" cy="769725"/>
          </a:xfrm>
        </p:spPr>
        <p:txBody>
          <a:bodyPr/>
          <a:lstStyle/>
          <a:p>
            <a:r>
              <a:rPr lang="en-US" sz="3600" dirty="0">
                <a:latin typeface="Cambria" panose="02040503050406030204" pitchFamily="18" charset="0"/>
                <a:ea typeface="Cambria" panose="02040503050406030204" pitchFamily="18" charset="0"/>
              </a:rPr>
              <a:t>List of Standards</a:t>
            </a:r>
          </a:p>
        </p:txBody>
      </p:sp>
      <p:graphicFrame>
        <p:nvGraphicFramePr>
          <p:cNvPr id="6" name="Table 5">
            <a:extLst>
              <a:ext uri="{FF2B5EF4-FFF2-40B4-BE49-F238E27FC236}">
                <a16:creationId xmlns:a16="http://schemas.microsoft.com/office/drawing/2014/main" id="{48D99D26-9B02-CE23-5956-198F3438E705}"/>
              </a:ext>
            </a:extLst>
          </p:cNvPr>
          <p:cNvGraphicFramePr>
            <a:graphicFrameLocks noGrp="1"/>
          </p:cNvGraphicFramePr>
          <p:nvPr>
            <p:extLst>
              <p:ext uri="{D42A27DB-BD31-4B8C-83A1-F6EECF244321}">
                <p14:modId xmlns:p14="http://schemas.microsoft.com/office/powerpoint/2010/main" val="316361643"/>
              </p:ext>
            </p:extLst>
          </p:nvPr>
        </p:nvGraphicFramePr>
        <p:xfrm>
          <a:off x="311150" y="1504315"/>
          <a:ext cx="8521701" cy="2712720"/>
        </p:xfrm>
        <a:graphic>
          <a:graphicData uri="http://schemas.openxmlformats.org/drawingml/2006/table">
            <a:tbl>
              <a:tblPr>
                <a:tableStyleId>{5940675A-B579-460E-94D1-54222C63F5DA}</a:tableStyleId>
              </a:tblPr>
              <a:tblGrid>
                <a:gridCol w="1847259">
                  <a:extLst>
                    <a:ext uri="{9D8B030D-6E8A-4147-A177-3AD203B41FA5}">
                      <a16:colId xmlns:a16="http://schemas.microsoft.com/office/drawing/2014/main" val="2052932277"/>
                    </a:ext>
                  </a:extLst>
                </a:gridCol>
                <a:gridCol w="2371061">
                  <a:extLst>
                    <a:ext uri="{9D8B030D-6E8A-4147-A177-3AD203B41FA5}">
                      <a16:colId xmlns:a16="http://schemas.microsoft.com/office/drawing/2014/main" val="1604449022"/>
                    </a:ext>
                  </a:extLst>
                </a:gridCol>
                <a:gridCol w="4303381">
                  <a:extLst>
                    <a:ext uri="{9D8B030D-6E8A-4147-A177-3AD203B41FA5}">
                      <a16:colId xmlns:a16="http://schemas.microsoft.com/office/drawing/2014/main" val="446306746"/>
                    </a:ext>
                  </a:extLst>
                </a:gridCol>
              </a:tblGrid>
              <a:tr h="304800">
                <a:tc>
                  <a:txBody>
                    <a:bodyPr/>
                    <a:lstStyle/>
                    <a:p>
                      <a:pPr algn="l"/>
                      <a:r>
                        <a:rPr lang="en-US" sz="1400" b="1">
                          <a:latin typeface="Cambria" panose="02040503050406030204" pitchFamily="18" charset="0"/>
                          <a:ea typeface="Cambria" panose="02040503050406030204" pitchFamily="18" charset="0"/>
                        </a:rPr>
                        <a:t>Standard</a:t>
                      </a:r>
                    </a:p>
                  </a:txBody>
                  <a:tcPr anchor="ctr"/>
                </a:tc>
                <a:tc>
                  <a:txBody>
                    <a:bodyPr/>
                    <a:lstStyle/>
                    <a:p>
                      <a:pPr algn="l"/>
                      <a:r>
                        <a:rPr lang="en-US" sz="1400" b="1">
                          <a:latin typeface="Cambria" panose="02040503050406030204" pitchFamily="18" charset="0"/>
                          <a:ea typeface="Cambria" panose="02040503050406030204" pitchFamily="18" charset="0"/>
                        </a:rPr>
                        <a:t>Type</a:t>
                      </a:r>
                    </a:p>
                  </a:txBody>
                  <a:tcPr anchor="ctr"/>
                </a:tc>
                <a:tc>
                  <a:txBody>
                    <a:bodyPr/>
                    <a:lstStyle/>
                    <a:p>
                      <a:pPr algn="l"/>
                      <a:r>
                        <a:rPr lang="en-US" sz="1400" b="1" dirty="0">
                          <a:latin typeface="Cambria" panose="02040503050406030204" pitchFamily="18" charset="0"/>
                          <a:ea typeface="Cambria" panose="02040503050406030204" pitchFamily="18" charset="0"/>
                        </a:rPr>
                        <a:t>Description</a:t>
                      </a:r>
                    </a:p>
                  </a:txBody>
                  <a:tcPr anchor="ctr"/>
                </a:tc>
                <a:extLst>
                  <a:ext uri="{0D108BD9-81ED-4DB2-BD59-A6C34878D82A}">
                    <a16:rowId xmlns:a16="http://schemas.microsoft.com/office/drawing/2014/main" val="2420147719"/>
                  </a:ext>
                </a:extLst>
              </a:tr>
              <a:tr h="731520">
                <a:tc>
                  <a:txBody>
                    <a:bodyPr/>
                    <a:lstStyle/>
                    <a:p>
                      <a:pPr algn="l"/>
                      <a:r>
                        <a:rPr lang="en-US" sz="1400" b="1">
                          <a:latin typeface="Cambria" panose="02040503050406030204" pitchFamily="18" charset="0"/>
                          <a:ea typeface="Cambria" panose="02040503050406030204" pitchFamily="18" charset="0"/>
                        </a:rPr>
                        <a:t>ISO 21282:2019</a:t>
                      </a:r>
                      <a:endParaRPr lang="en-US" sz="1400">
                        <a:latin typeface="Cambria" panose="02040503050406030204" pitchFamily="18" charset="0"/>
                        <a:ea typeface="Cambria" panose="02040503050406030204" pitchFamily="18" charset="0"/>
                      </a:endParaRPr>
                    </a:p>
                  </a:txBody>
                  <a:tcPr anchor="ctr"/>
                </a:tc>
                <a:tc>
                  <a:txBody>
                    <a:bodyPr/>
                    <a:lstStyle/>
                    <a:p>
                      <a:pPr algn="l"/>
                      <a:r>
                        <a:rPr lang="en-US" sz="1400" dirty="0">
                          <a:latin typeface="Cambria" panose="02040503050406030204" pitchFamily="18" charset="0"/>
                          <a:ea typeface="Cambria" panose="02040503050406030204" pitchFamily="18" charset="0"/>
                        </a:rPr>
                        <a:t>International</a:t>
                      </a:r>
                    </a:p>
                  </a:txBody>
                  <a:tcPr anchor="ctr"/>
                </a:tc>
                <a:tc>
                  <a:txBody>
                    <a:bodyPr/>
                    <a:lstStyle/>
                    <a:p>
                      <a:pPr algn="just"/>
                      <a:r>
                        <a:rPr lang="en-US" sz="1400" dirty="0">
                          <a:latin typeface="Cambria" panose="02040503050406030204" pitchFamily="18" charset="0"/>
                          <a:ea typeface="Cambria" panose="02040503050406030204" pitchFamily="18" charset="0"/>
                        </a:rPr>
                        <a:t>The project's requirements include the design and implementation of an intelligent transport system for parking management.</a:t>
                      </a:r>
                    </a:p>
                  </a:txBody>
                  <a:tcPr anchor="ctr"/>
                </a:tc>
                <a:extLst>
                  <a:ext uri="{0D108BD9-81ED-4DB2-BD59-A6C34878D82A}">
                    <a16:rowId xmlns:a16="http://schemas.microsoft.com/office/drawing/2014/main" val="101993433"/>
                  </a:ext>
                </a:extLst>
              </a:tr>
              <a:tr h="731520">
                <a:tc>
                  <a:txBody>
                    <a:bodyPr/>
                    <a:lstStyle/>
                    <a:p>
                      <a:pPr algn="l"/>
                      <a:r>
                        <a:rPr lang="en-US" sz="1400" b="1">
                          <a:latin typeface="Cambria" panose="02040503050406030204" pitchFamily="18" charset="0"/>
                          <a:ea typeface="Cambria" panose="02040503050406030204" pitchFamily="18" charset="0"/>
                        </a:rPr>
                        <a:t>KS 1526</a:t>
                      </a:r>
                      <a:endParaRPr lang="en-US" sz="1400">
                        <a:latin typeface="Cambria" panose="02040503050406030204" pitchFamily="18" charset="0"/>
                        <a:ea typeface="Cambria" panose="02040503050406030204" pitchFamily="18" charset="0"/>
                      </a:endParaRPr>
                    </a:p>
                  </a:txBody>
                  <a:tcPr anchor="ctr"/>
                </a:tc>
                <a:tc>
                  <a:txBody>
                    <a:bodyPr/>
                    <a:lstStyle/>
                    <a:p>
                      <a:pPr algn="l"/>
                      <a:r>
                        <a:rPr lang="en-US" sz="1400" dirty="0">
                          <a:latin typeface="Cambria" panose="02040503050406030204" pitchFamily="18" charset="0"/>
                          <a:ea typeface="Cambria" panose="02040503050406030204" pitchFamily="18" charset="0"/>
                        </a:rPr>
                        <a:t>National (Kuwait)</a:t>
                      </a:r>
                    </a:p>
                  </a:txBody>
                  <a:tcPr anchor="ctr"/>
                </a:tc>
                <a:tc>
                  <a:txBody>
                    <a:bodyPr/>
                    <a:lstStyle/>
                    <a:p>
                      <a:pPr algn="just"/>
                      <a:r>
                        <a:rPr lang="en-US" sz="1400" dirty="0">
                          <a:latin typeface="Cambria" panose="02040503050406030204" pitchFamily="18" charset="0"/>
                          <a:ea typeface="Cambria" panose="02040503050406030204" pitchFamily="18" charset="0"/>
                        </a:rPr>
                        <a:t>The project's electrical and electronic equipment needs to meet safety and environmental compatibility standards.</a:t>
                      </a:r>
                    </a:p>
                  </a:txBody>
                  <a:tcPr anchor="ctr"/>
                </a:tc>
                <a:extLst>
                  <a:ext uri="{0D108BD9-81ED-4DB2-BD59-A6C34878D82A}">
                    <a16:rowId xmlns:a16="http://schemas.microsoft.com/office/drawing/2014/main" val="1441505233"/>
                  </a:ext>
                </a:extLst>
              </a:tr>
              <a:tr h="944880">
                <a:tc>
                  <a:txBody>
                    <a:bodyPr/>
                    <a:lstStyle/>
                    <a:p>
                      <a:pPr algn="l"/>
                      <a:r>
                        <a:rPr lang="en-US" sz="1400" b="1">
                          <a:latin typeface="Cambria" panose="02040503050406030204" pitchFamily="18" charset="0"/>
                          <a:ea typeface="Cambria" panose="02040503050406030204" pitchFamily="18" charset="0"/>
                        </a:rPr>
                        <a:t>GSO IEC 62368-1</a:t>
                      </a:r>
                      <a:endParaRPr lang="en-US" sz="1400">
                        <a:latin typeface="Cambria" panose="02040503050406030204" pitchFamily="18" charset="0"/>
                        <a:ea typeface="Cambria" panose="02040503050406030204" pitchFamily="18" charset="0"/>
                      </a:endParaRPr>
                    </a:p>
                  </a:txBody>
                  <a:tcPr anchor="ctr"/>
                </a:tc>
                <a:tc>
                  <a:txBody>
                    <a:bodyPr/>
                    <a:lstStyle/>
                    <a:p>
                      <a:pPr algn="l"/>
                      <a:r>
                        <a:rPr lang="en-US" sz="1400">
                          <a:latin typeface="Cambria" panose="02040503050406030204" pitchFamily="18" charset="0"/>
                          <a:ea typeface="Cambria" panose="02040503050406030204" pitchFamily="18" charset="0"/>
                        </a:rPr>
                        <a:t>Regional (GCC)</a:t>
                      </a:r>
                    </a:p>
                  </a:txBody>
                  <a:tcPr anchor="ctr"/>
                </a:tc>
                <a:tc>
                  <a:txBody>
                    <a:bodyPr/>
                    <a:lstStyle/>
                    <a:p>
                      <a:pPr algn="just"/>
                      <a:r>
                        <a:rPr lang="en-US" sz="1400" dirty="0">
                          <a:latin typeface="Cambria" panose="02040503050406030204" pitchFamily="18" charset="0"/>
                          <a:ea typeface="Cambria" panose="02040503050406030204" pitchFamily="18" charset="0"/>
                        </a:rPr>
                        <a:t>The project's electronic and electrical equipment must meet the requirements for safety and environmental compatibility.</a:t>
                      </a:r>
                    </a:p>
                  </a:txBody>
                  <a:tcPr anchor="ctr"/>
                </a:tc>
                <a:extLst>
                  <a:ext uri="{0D108BD9-81ED-4DB2-BD59-A6C34878D82A}">
                    <a16:rowId xmlns:a16="http://schemas.microsoft.com/office/drawing/2014/main" val="518896457"/>
                  </a:ext>
                </a:extLst>
              </a:tr>
            </a:tbl>
          </a:graphicData>
        </a:graphic>
      </p:graphicFrame>
    </p:spTree>
    <p:extLst>
      <p:ext uri="{BB962C8B-B14F-4D97-AF65-F5344CB8AC3E}">
        <p14:creationId xmlns:p14="http://schemas.microsoft.com/office/powerpoint/2010/main" val="1880658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6C310D-F48F-235D-6F07-0E17C4DCBAF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9D090483-818B-452B-9DAB-2026588B2F42}"/>
              </a:ext>
            </a:extLst>
          </p:cNvPr>
          <p:cNvSpPr>
            <a:spLocks noGrp="1"/>
          </p:cNvSpPr>
          <p:nvPr>
            <p:ph type="title"/>
          </p:nvPr>
        </p:nvSpPr>
        <p:spPr>
          <a:xfrm>
            <a:off x="311700" y="486120"/>
            <a:ext cx="4058281" cy="769725"/>
          </a:xfrm>
        </p:spPr>
        <p:txBody>
          <a:bodyPr/>
          <a:lstStyle/>
          <a:p>
            <a:r>
              <a:rPr lang="en-US" sz="3600" dirty="0">
                <a:latin typeface="Cambria" panose="02040503050406030204" pitchFamily="18" charset="0"/>
                <a:ea typeface="Cambria" panose="02040503050406030204" pitchFamily="18" charset="0"/>
              </a:rPr>
              <a:t>List of Constraints</a:t>
            </a:r>
          </a:p>
        </p:txBody>
      </p:sp>
      <p:graphicFrame>
        <p:nvGraphicFramePr>
          <p:cNvPr id="2" name="Table 1">
            <a:extLst>
              <a:ext uri="{FF2B5EF4-FFF2-40B4-BE49-F238E27FC236}">
                <a16:creationId xmlns:a16="http://schemas.microsoft.com/office/drawing/2014/main" id="{67D205FD-4B06-D5D3-0763-C3806C0EF76D}"/>
              </a:ext>
            </a:extLst>
          </p:cNvPr>
          <p:cNvGraphicFramePr>
            <a:graphicFrameLocks noGrp="1"/>
          </p:cNvGraphicFramePr>
          <p:nvPr>
            <p:extLst>
              <p:ext uri="{D42A27DB-BD31-4B8C-83A1-F6EECF244321}">
                <p14:modId xmlns:p14="http://schemas.microsoft.com/office/powerpoint/2010/main" val="3380973607"/>
              </p:ext>
            </p:extLst>
          </p:nvPr>
        </p:nvGraphicFramePr>
        <p:xfrm>
          <a:off x="311150" y="1336675"/>
          <a:ext cx="8521700" cy="3048000"/>
        </p:xfrm>
        <a:graphic>
          <a:graphicData uri="http://schemas.openxmlformats.org/drawingml/2006/table">
            <a:tbl>
              <a:tblPr>
                <a:tableStyleId>{5940675A-B579-460E-94D1-54222C63F5DA}</a:tableStyleId>
              </a:tblPr>
              <a:tblGrid>
                <a:gridCol w="4260850">
                  <a:extLst>
                    <a:ext uri="{9D8B030D-6E8A-4147-A177-3AD203B41FA5}">
                      <a16:colId xmlns:a16="http://schemas.microsoft.com/office/drawing/2014/main" val="3435277773"/>
                    </a:ext>
                  </a:extLst>
                </a:gridCol>
                <a:gridCol w="4260850">
                  <a:extLst>
                    <a:ext uri="{9D8B030D-6E8A-4147-A177-3AD203B41FA5}">
                      <a16:colId xmlns:a16="http://schemas.microsoft.com/office/drawing/2014/main" val="1173814238"/>
                    </a:ext>
                  </a:extLst>
                </a:gridCol>
              </a:tblGrid>
              <a:tr h="0">
                <a:tc>
                  <a:txBody>
                    <a:bodyPr/>
                    <a:lstStyle/>
                    <a:p>
                      <a:r>
                        <a:rPr lang="en-US" b="1">
                          <a:latin typeface="Cambria" panose="02040503050406030204" pitchFamily="18" charset="0"/>
                          <a:ea typeface="Cambria" panose="02040503050406030204" pitchFamily="18" charset="0"/>
                        </a:rPr>
                        <a:t>Category</a:t>
                      </a:r>
                      <a:endParaRPr lang="en-US">
                        <a:latin typeface="Cambria" panose="02040503050406030204" pitchFamily="18" charset="0"/>
                        <a:ea typeface="Cambria" panose="02040503050406030204" pitchFamily="18" charset="0"/>
                      </a:endParaRPr>
                    </a:p>
                  </a:txBody>
                  <a:tcPr anchor="ctr"/>
                </a:tc>
                <a:tc>
                  <a:txBody>
                    <a:bodyPr/>
                    <a:lstStyle/>
                    <a:p>
                      <a:r>
                        <a:rPr lang="en-US" b="1">
                          <a:latin typeface="Cambria" panose="02040503050406030204" pitchFamily="18" charset="0"/>
                          <a:ea typeface="Cambria" panose="02040503050406030204" pitchFamily="18" charset="0"/>
                        </a:rPr>
                        <a:t>Requirement</a:t>
                      </a:r>
                      <a:endParaRPr lang="en-US">
                        <a:latin typeface="Cambria" panose="02040503050406030204" pitchFamily="18" charset="0"/>
                        <a:ea typeface="Cambria" panose="02040503050406030204" pitchFamily="18" charset="0"/>
                      </a:endParaRPr>
                    </a:p>
                  </a:txBody>
                  <a:tcPr anchor="ctr"/>
                </a:tc>
                <a:extLst>
                  <a:ext uri="{0D108BD9-81ED-4DB2-BD59-A6C34878D82A}">
                    <a16:rowId xmlns:a16="http://schemas.microsoft.com/office/drawing/2014/main" val="3999725327"/>
                  </a:ext>
                </a:extLst>
              </a:tr>
              <a:tr h="0">
                <a:tc>
                  <a:txBody>
                    <a:bodyPr/>
                    <a:lstStyle/>
                    <a:p>
                      <a:r>
                        <a:rPr lang="en-US" b="1">
                          <a:latin typeface="Cambria" panose="02040503050406030204" pitchFamily="18" charset="0"/>
                          <a:ea typeface="Cambria" panose="02040503050406030204" pitchFamily="18" charset="0"/>
                        </a:rPr>
                        <a:t>Functional</a:t>
                      </a:r>
                    </a:p>
                  </a:txBody>
                  <a:tcPr anchor="ctr"/>
                </a:tc>
                <a:tc>
                  <a:txBody>
                    <a:bodyPr/>
                    <a:lstStyle/>
                    <a:p>
                      <a:r>
                        <a:rPr lang="en-US">
                          <a:latin typeface="Cambria" panose="02040503050406030204" pitchFamily="18" charset="0"/>
                          <a:ea typeface="Cambria" panose="02040503050406030204" pitchFamily="18" charset="0"/>
                        </a:rPr>
                        <a:t>Detect car presence and parking status.</a:t>
                      </a:r>
                    </a:p>
                  </a:txBody>
                  <a:tcPr anchor="ctr"/>
                </a:tc>
                <a:extLst>
                  <a:ext uri="{0D108BD9-81ED-4DB2-BD59-A6C34878D82A}">
                    <a16:rowId xmlns:a16="http://schemas.microsoft.com/office/drawing/2014/main" val="708068855"/>
                  </a:ext>
                </a:extLst>
              </a:tr>
              <a:tr h="0">
                <a:tc>
                  <a:txBody>
                    <a:bodyPr/>
                    <a:lstStyle/>
                    <a:p>
                      <a:r>
                        <a:rPr lang="en-US" b="1">
                          <a:latin typeface="Cambria" panose="02040503050406030204" pitchFamily="18" charset="0"/>
                          <a:ea typeface="Cambria" panose="02040503050406030204" pitchFamily="18" charset="0"/>
                        </a:rPr>
                        <a:t>Safety</a:t>
                      </a:r>
                    </a:p>
                  </a:txBody>
                  <a:tcPr anchor="ctr"/>
                </a:tc>
                <a:tc>
                  <a:txBody>
                    <a:bodyPr/>
                    <a:lstStyle/>
                    <a:p>
                      <a:r>
                        <a:rPr lang="en-US">
                          <a:latin typeface="Cambria" panose="02040503050406030204" pitchFamily="18" charset="0"/>
                          <a:ea typeface="Cambria" panose="02040503050406030204" pitchFamily="18" charset="0"/>
                        </a:rPr>
                        <a:t>Meet KS 1526, GSO IEC 62368-1 standards.</a:t>
                      </a:r>
                    </a:p>
                  </a:txBody>
                  <a:tcPr anchor="ctr"/>
                </a:tc>
                <a:extLst>
                  <a:ext uri="{0D108BD9-81ED-4DB2-BD59-A6C34878D82A}">
                    <a16:rowId xmlns:a16="http://schemas.microsoft.com/office/drawing/2014/main" val="462396331"/>
                  </a:ext>
                </a:extLst>
              </a:tr>
              <a:tr h="0">
                <a:tc>
                  <a:txBody>
                    <a:bodyPr/>
                    <a:lstStyle/>
                    <a:p>
                      <a:r>
                        <a:rPr lang="en-US" b="1" dirty="0">
                          <a:latin typeface="Cambria" panose="02040503050406030204" pitchFamily="18" charset="0"/>
                          <a:ea typeface="Cambria" panose="02040503050406030204" pitchFamily="18" charset="0"/>
                        </a:rPr>
                        <a:t>Manufacturing</a:t>
                      </a:r>
                    </a:p>
                  </a:txBody>
                  <a:tcPr anchor="ctr"/>
                </a:tc>
                <a:tc>
                  <a:txBody>
                    <a:bodyPr/>
                    <a:lstStyle/>
                    <a:p>
                      <a:r>
                        <a:rPr lang="en-US">
                          <a:latin typeface="Cambria" panose="02040503050406030204" pitchFamily="18" charset="0"/>
                          <a:ea typeface="Cambria" panose="02040503050406030204" pitchFamily="18" charset="0"/>
                        </a:rPr>
                        <a:t>Use locally available components.</a:t>
                      </a:r>
                    </a:p>
                  </a:txBody>
                  <a:tcPr anchor="ctr"/>
                </a:tc>
                <a:extLst>
                  <a:ext uri="{0D108BD9-81ED-4DB2-BD59-A6C34878D82A}">
                    <a16:rowId xmlns:a16="http://schemas.microsoft.com/office/drawing/2014/main" val="875731609"/>
                  </a:ext>
                </a:extLst>
              </a:tr>
              <a:tr h="0">
                <a:tc>
                  <a:txBody>
                    <a:bodyPr/>
                    <a:lstStyle/>
                    <a:p>
                      <a:r>
                        <a:rPr lang="en-US" b="1">
                          <a:latin typeface="Cambria" panose="02040503050406030204" pitchFamily="18" charset="0"/>
                          <a:ea typeface="Cambria" panose="02040503050406030204" pitchFamily="18" charset="0"/>
                        </a:rPr>
                        <a:t>Economic</a:t>
                      </a:r>
                    </a:p>
                  </a:txBody>
                  <a:tcPr anchor="ctr"/>
                </a:tc>
                <a:tc>
                  <a:txBody>
                    <a:bodyPr/>
                    <a:lstStyle/>
                    <a:p>
                      <a:r>
                        <a:rPr lang="en-US" dirty="0">
                          <a:latin typeface="Cambria" panose="02040503050406030204" pitchFamily="18" charset="0"/>
                          <a:ea typeface="Cambria" panose="02040503050406030204" pitchFamily="18" charset="0"/>
                        </a:rPr>
                        <a:t>Stay within 35 KD budget.</a:t>
                      </a:r>
                    </a:p>
                  </a:txBody>
                  <a:tcPr anchor="ctr"/>
                </a:tc>
                <a:extLst>
                  <a:ext uri="{0D108BD9-81ED-4DB2-BD59-A6C34878D82A}">
                    <a16:rowId xmlns:a16="http://schemas.microsoft.com/office/drawing/2014/main" val="1307204478"/>
                  </a:ext>
                </a:extLst>
              </a:tr>
              <a:tr h="0">
                <a:tc>
                  <a:txBody>
                    <a:bodyPr/>
                    <a:lstStyle/>
                    <a:p>
                      <a:r>
                        <a:rPr lang="en-US" b="1">
                          <a:latin typeface="Cambria" panose="02040503050406030204" pitchFamily="18" charset="0"/>
                          <a:ea typeface="Cambria" panose="02040503050406030204" pitchFamily="18" charset="0"/>
                        </a:rPr>
                        <a:t>Quality</a:t>
                      </a:r>
                    </a:p>
                  </a:txBody>
                  <a:tcPr anchor="ctr"/>
                </a:tc>
                <a:tc>
                  <a:txBody>
                    <a:bodyPr/>
                    <a:lstStyle/>
                    <a:p>
                      <a:r>
                        <a:rPr lang="en-US">
                          <a:latin typeface="Cambria" panose="02040503050406030204" pitchFamily="18" charset="0"/>
                          <a:ea typeface="Cambria" panose="02040503050406030204" pitchFamily="18" charset="0"/>
                        </a:rPr>
                        <a:t>Reliable in all weather conditions.</a:t>
                      </a:r>
                    </a:p>
                  </a:txBody>
                  <a:tcPr anchor="ctr"/>
                </a:tc>
                <a:extLst>
                  <a:ext uri="{0D108BD9-81ED-4DB2-BD59-A6C34878D82A}">
                    <a16:rowId xmlns:a16="http://schemas.microsoft.com/office/drawing/2014/main" val="138918840"/>
                  </a:ext>
                </a:extLst>
              </a:tr>
              <a:tr h="0">
                <a:tc>
                  <a:txBody>
                    <a:bodyPr/>
                    <a:lstStyle/>
                    <a:p>
                      <a:r>
                        <a:rPr lang="en-US" b="1">
                          <a:latin typeface="Cambria" panose="02040503050406030204" pitchFamily="18" charset="0"/>
                          <a:ea typeface="Cambria" panose="02040503050406030204" pitchFamily="18" charset="0"/>
                        </a:rPr>
                        <a:t>Aesthetic</a:t>
                      </a:r>
                    </a:p>
                  </a:txBody>
                  <a:tcPr anchor="ctr"/>
                </a:tc>
                <a:tc>
                  <a:txBody>
                    <a:bodyPr/>
                    <a:lstStyle/>
                    <a:p>
                      <a:r>
                        <a:rPr lang="en-US">
                          <a:latin typeface="Cambria" panose="02040503050406030204" pitchFamily="18" charset="0"/>
                          <a:ea typeface="Cambria" panose="02040503050406030204" pitchFamily="18" charset="0"/>
                        </a:rPr>
                        <a:t>Compact and modern design.</a:t>
                      </a:r>
                    </a:p>
                  </a:txBody>
                  <a:tcPr anchor="ctr"/>
                </a:tc>
                <a:extLst>
                  <a:ext uri="{0D108BD9-81ED-4DB2-BD59-A6C34878D82A}">
                    <a16:rowId xmlns:a16="http://schemas.microsoft.com/office/drawing/2014/main" val="2097028394"/>
                  </a:ext>
                </a:extLst>
              </a:tr>
              <a:tr h="0">
                <a:tc>
                  <a:txBody>
                    <a:bodyPr/>
                    <a:lstStyle/>
                    <a:p>
                      <a:r>
                        <a:rPr lang="en-US" b="1">
                          <a:latin typeface="Cambria" panose="02040503050406030204" pitchFamily="18" charset="0"/>
                          <a:ea typeface="Cambria" panose="02040503050406030204" pitchFamily="18" charset="0"/>
                        </a:rPr>
                        <a:t>Legal/Ethical</a:t>
                      </a:r>
                    </a:p>
                  </a:txBody>
                  <a:tcPr anchor="ctr"/>
                </a:tc>
                <a:tc>
                  <a:txBody>
                    <a:bodyPr/>
                    <a:lstStyle/>
                    <a:p>
                      <a:r>
                        <a:rPr lang="en-US">
                          <a:latin typeface="Cambria" panose="02040503050406030204" pitchFamily="18" charset="0"/>
                          <a:ea typeface="Cambria" panose="02040503050406030204" pitchFamily="18" charset="0"/>
                        </a:rPr>
                        <a:t>Follow data privacy and telecom laws.</a:t>
                      </a:r>
                    </a:p>
                  </a:txBody>
                  <a:tcPr anchor="ctr"/>
                </a:tc>
                <a:extLst>
                  <a:ext uri="{0D108BD9-81ED-4DB2-BD59-A6C34878D82A}">
                    <a16:rowId xmlns:a16="http://schemas.microsoft.com/office/drawing/2014/main" val="2568760958"/>
                  </a:ext>
                </a:extLst>
              </a:tr>
              <a:tr h="0">
                <a:tc>
                  <a:txBody>
                    <a:bodyPr/>
                    <a:lstStyle/>
                    <a:p>
                      <a:r>
                        <a:rPr lang="en-US" b="1">
                          <a:latin typeface="Cambria" panose="02040503050406030204" pitchFamily="18" charset="0"/>
                          <a:ea typeface="Cambria" panose="02040503050406030204" pitchFamily="18" charset="0"/>
                        </a:rPr>
                        <a:t>Sustainability</a:t>
                      </a:r>
                    </a:p>
                  </a:txBody>
                  <a:tcPr anchor="ctr"/>
                </a:tc>
                <a:tc>
                  <a:txBody>
                    <a:bodyPr/>
                    <a:lstStyle/>
                    <a:p>
                      <a:r>
                        <a:rPr lang="en-US">
                          <a:latin typeface="Cambria" panose="02040503050406030204" pitchFamily="18" charset="0"/>
                          <a:ea typeface="Cambria" panose="02040503050406030204" pitchFamily="18" charset="0"/>
                        </a:rPr>
                        <a:t>Use eco-friendly materials.</a:t>
                      </a:r>
                    </a:p>
                  </a:txBody>
                  <a:tcPr anchor="ctr"/>
                </a:tc>
                <a:extLst>
                  <a:ext uri="{0D108BD9-81ED-4DB2-BD59-A6C34878D82A}">
                    <a16:rowId xmlns:a16="http://schemas.microsoft.com/office/drawing/2014/main" val="401138850"/>
                  </a:ext>
                </a:extLst>
              </a:tr>
              <a:tr h="0">
                <a:tc>
                  <a:txBody>
                    <a:bodyPr/>
                    <a:lstStyle/>
                    <a:p>
                      <a:r>
                        <a:rPr lang="en-US" b="1" dirty="0">
                          <a:latin typeface="Cambria" panose="02040503050406030204" pitchFamily="18" charset="0"/>
                          <a:ea typeface="Cambria" panose="02040503050406030204" pitchFamily="18" charset="0"/>
                        </a:rPr>
                        <a:t>Timing</a:t>
                      </a:r>
                    </a:p>
                  </a:txBody>
                  <a:tcPr anchor="ctr"/>
                </a:tc>
                <a:tc>
                  <a:txBody>
                    <a:bodyPr/>
                    <a:lstStyle/>
                    <a:p>
                      <a:r>
                        <a:rPr lang="en-US" dirty="0">
                          <a:latin typeface="Cambria" panose="02040503050406030204" pitchFamily="18" charset="0"/>
                          <a:ea typeface="Cambria" panose="02040503050406030204" pitchFamily="18" charset="0"/>
                        </a:rPr>
                        <a:t>Complete in 13 days.</a:t>
                      </a:r>
                    </a:p>
                  </a:txBody>
                  <a:tcPr anchor="ctr"/>
                </a:tc>
                <a:extLst>
                  <a:ext uri="{0D108BD9-81ED-4DB2-BD59-A6C34878D82A}">
                    <a16:rowId xmlns:a16="http://schemas.microsoft.com/office/drawing/2014/main" val="3016541907"/>
                  </a:ext>
                </a:extLst>
              </a:tr>
            </a:tbl>
          </a:graphicData>
        </a:graphic>
      </p:graphicFrame>
    </p:spTree>
    <p:extLst>
      <p:ext uri="{BB962C8B-B14F-4D97-AF65-F5344CB8AC3E}">
        <p14:creationId xmlns:p14="http://schemas.microsoft.com/office/powerpoint/2010/main" val="1942390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016A5A-24AE-2354-7F90-110E76C283CF}"/>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1B5BF455-7D7D-2723-3FA0-C3C0CBAFF775}"/>
              </a:ext>
            </a:extLst>
          </p:cNvPr>
          <p:cNvSpPr>
            <a:spLocks noGrp="1"/>
          </p:cNvSpPr>
          <p:nvPr>
            <p:ph type="title"/>
          </p:nvPr>
        </p:nvSpPr>
        <p:spPr>
          <a:xfrm>
            <a:off x="311700" y="486120"/>
            <a:ext cx="4058281" cy="769725"/>
          </a:xfrm>
        </p:spPr>
        <p:txBody>
          <a:bodyPr/>
          <a:lstStyle/>
          <a:p>
            <a:r>
              <a:rPr lang="en-US" sz="3600" dirty="0">
                <a:latin typeface="Cambria" panose="02040503050406030204" pitchFamily="18" charset="0"/>
                <a:ea typeface="Cambria" panose="02040503050406030204" pitchFamily="18" charset="0"/>
              </a:rPr>
              <a:t>Components</a:t>
            </a:r>
          </a:p>
        </p:txBody>
      </p:sp>
      <p:pic>
        <p:nvPicPr>
          <p:cNvPr id="8" name="Picture 7">
            <a:extLst>
              <a:ext uri="{FF2B5EF4-FFF2-40B4-BE49-F238E27FC236}">
                <a16:creationId xmlns:a16="http://schemas.microsoft.com/office/drawing/2014/main" id="{58BD6E60-AD5A-F5D8-9DE3-F5963621AA48}"/>
              </a:ext>
            </a:extLst>
          </p:cNvPr>
          <p:cNvPicPr>
            <a:picLocks noChangeAspect="1"/>
          </p:cNvPicPr>
          <p:nvPr/>
        </p:nvPicPr>
        <p:blipFill>
          <a:blip r:embed="rId2"/>
          <a:srcRect l="10474" t="13246" r="7863" b="19788"/>
          <a:stretch/>
        </p:blipFill>
        <p:spPr>
          <a:xfrm>
            <a:off x="604838" y="1171407"/>
            <a:ext cx="1285875" cy="866775"/>
          </a:xfrm>
          <a:prstGeom prst="rect">
            <a:avLst/>
          </a:prstGeom>
        </p:spPr>
      </p:pic>
      <p:pic>
        <p:nvPicPr>
          <p:cNvPr id="10" name="Picture 9">
            <a:extLst>
              <a:ext uri="{FF2B5EF4-FFF2-40B4-BE49-F238E27FC236}">
                <a16:creationId xmlns:a16="http://schemas.microsoft.com/office/drawing/2014/main" id="{46B1482D-CA8A-2514-4543-857B83AFE8A1}"/>
              </a:ext>
            </a:extLst>
          </p:cNvPr>
          <p:cNvPicPr>
            <a:picLocks noChangeAspect="1"/>
          </p:cNvPicPr>
          <p:nvPr/>
        </p:nvPicPr>
        <p:blipFill>
          <a:blip r:embed="rId3"/>
          <a:stretch>
            <a:fillRect/>
          </a:stretch>
        </p:blipFill>
        <p:spPr>
          <a:xfrm rot="19622317">
            <a:off x="2474445" y="1034612"/>
            <a:ext cx="1794507" cy="1345880"/>
          </a:xfrm>
          <a:prstGeom prst="rect">
            <a:avLst/>
          </a:prstGeom>
        </p:spPr>
      </p:pic>
      <p:pic>
        <p:nvPicPr>
          <p:cNvPr id="4" name="Picture 3">
            <a:extLst>
              <a:ext uri="{FF2B5EF4-FFF2-40B4-BE49-F238E27FC236}">
                <a16:creationId xmlns:a16="http://schemas.microsoft.com/office/drawing/2014/main" id="{270CF728-47B0-BB8B-1B7B-26AED7E9F575}"/>
              </a:ext>
            </a:extLst>
          </p:cNvPr>
          <p:cNvPicPr>
            <a:picLocks noChangeAspect="1"/>
          </p:cNvPicPr>
          <p:nvPr/>
        </p:nvPicPr>
        <p:blipFill>
          <a:blip r:embed="rId4"/>
          <a:stretch>
            <a:fillRect/>
          </a:stretch>
        </p:blipFill>
        <p:spPr>
          <a:xfrm>
            <a:off x="4893705" y="987413"/>
            <a:ext cx="1286537" cy="1286537"/>
          </a:xfrm>
          <a:prstGeom prst="rect">
            <a:avLst/>
          </a:prstGeom>
        </p:spPr>
      </p:pic>
      <p:pic>
        <p:nvPicPr>
          <p:cNvPr id="7" name="Picture 6">
            <a:extLst>
              <a:ext uri="{FF2B5EF4-FFF2-40B4-BE49-F238E27FC236}">
                <a16:creationId xmlns:a16="http://schemas.microsoft.com/office/drawing/2014/main" id="{062363C9-8466-CE83-A326-35FFF8058FF2}"/>
              </a:ext>
            </a:extLst>
          </p:cNvPr>
          <p:cNvPicPr>
            <a:picLocks noChangeAspect="1"/>
          </p:cNvPicPr>
          <p:nvPr/>
        </p:nvPicPr>
        <p:blipFill>
          <a:blip r:embed="rId5"/>
          <a:stretch>
            <a:fillRect/>
          </a:stretch>
        </p:blipFill>
        <p:spPr>
          <a:xfrm>
            <a:off x="7066286" y="1029953"/>
            <a:ext cx="1336497" cy="1336497"/>
          </a:xfrm>
          <a:prstGeom prst="rect">
            <a:avLst/>
          </a:prstGeom>
        </p:spPr>
      </p:pic>
      <p:pic>
        <p:nvPicPr>
          <p:cNvPr id="11" name="Picture 10">
            <a:extLst>
              <a:ext uri="{FF2B5EF4-FFF2-40B4-BE49-F238E27FC236}">
                <a16:creationId xmlns:a16="http://schemas.microsoft.com/office/drawing/2014/main" id="{9DC4880D-3200-86A3-701C-B1B483805F15}"/>
              </a:ext>
            </a:extLst>
          </p:cNvPr>
          <p:cNvPicPr>
            <a:picLocks noChangeAspect="1"/>
          </p:cNvPicPr>
          <p:nvPr/>
        </p:nvPicPr>
        <p:blipFill>
          <a:blip r:embed="rId6"/>
          <a:stretch>
            <a:fillRect/>
          </a:stretch>
        </p:blipFill>
        <p:spPr>
          <a:xfrm>
            <a:off x="605588" y="2557146"/>
            <a:ext cx="1285125" cy="963844"/>
          </a:xfrm>
          <a:prstGeom prst="rect">
            <a:avLst/>
          </a:prstGeom>
        </p:spPr>
      </p:pic>
      <p:pic>
        <p:nvPicPr>
          <p:cNvPr id="13" name="Picture 12">
            <a:extLst>
              <a:ext uri="{FF2B5EF4-FFF2-40B4-BE49-F238E27FC236}">
                <a16:creationId xmlns:a16="http://schemas.microsoft.com/office/drawing/2014/main" id="{DAD34BCF-1BA4-C725-2206-1B3BCD761AE1}"/>
              </a:ext>
            </a:extLst>
          </p:cNvPr>
          <p:cNvPicPr>
            <a:picLocks noChangeAspect="1"/>
          </p:cNvPicPr>
          <p:nvPr/>
        </p:nvPicPr>
        <p:blipFill>
          <a:blip r:embed="rId7"/>
          <a:stretch>
            <a:fillRect/>
          </a:stretch>
        </p:blipFill>
        <p:spPr>
          <a:xfrm>
            <a:off x="671106" y="4023247"/>
            <a:ext cx="1049912" cy="749692"/>
          </a:xfrm>
          <a:prstGeom prst="rect">
            <a:avLst/>
          </a:prstGeom>
        </p:spPr>
      </p:pic>
      <p:pic>
        <p:nvPicPr>
          <p:cNvPr id="15" name="Picture 14">
            <a:extLst>
              <a:ext uri="{FF2B5EF4-FFF2-40B4-BE49-F238E27FC236}">
                <a16:creationId xmlns:a16="http://schemas.microsoft.com/office/drawing/2014/main" id="{3A26DEED-DC24-A1B8-B7B7-E8C6360F7178}"/>
              </a:ext>
            </a:extLst>
          </p:cNvPr>
          <p:cNvPicPr>
            <a:picLocks noChangeAspect="1"/>
          </p:cNvPicPr>
          <p:nvPr/>
        </p:nvPicPr>
        <p:blipFill>
          <a:blip r:embed="rId8"/>
          <a:stretch>
            <a:fillRect/>
          </a:stretch>
        </p:blipFill>
        <p:spPr>
          <a:xfrm>
            <a:off x="2772332" y="2456953"/>
            <a:ext cx="1325946" cy="1325946"/>
          </a:xfrm>
          <a:prstGeom prst="rect">
            <a:avLst/>
          </a:prstGeom>
        </p:spPr>
      </p:pic>
      <p:pic>
        <p:nvPicPr>
          <p:cNvPr id="17" name="Picture 16">
            <a:extLst>
              <a:ext uri="{FF2B5EF4-FFF2-40B4-BE49-F238E27FC236}">
                <a16:creationId xmlns:a16="http://schemas.microsoft.com/office/drawing/2014/main" id="{12BBB4F9-D690-3995-D9C7-8C705E7EBA55}"/>
              </a:ext>
            </a:extLst>
          </p:cNvPr>
          <p:cNvPicPr>
            <a:picLocks noChangeAspect="1"/>
          </p:cNvPicPr>
          <p:nvPr/>
        </p:nvPicPr>
        <p:blipFill>
          <a:blip r:embed="rId9"/>
          <a:stretch>
            <a:fillRect/>
          </a:stretch>
        </p:blipFill>
        <p:spPr>
          <a:xfrm>
            <a:off x="4893705" y="2582523"/>
            <a:ext cx="1093460" cy="977172"/>
          </a:xfrm>
          <a:prstGeom prst="rect">
            <a:avLst/>
          </a:prstGeom>
        </p:spPr>
      </p:pic>
      <p:pic>
        <p:nvPicPr>
          <p:cNvPr id="31" name="Picture 30">
            <a:extLst>
              <a:ext uri="{FF2B5EF4-FFF2-40B4-BE49-F238E27FC236}">
                <a16:creationId xmlns:a16="http://schemas.microsoft.com/office/drawing/2014/main" id="{473D6755-68FB-6369-DB0E-7B6F324DB39B}"/>
              </a:ext>
            </a:extLst>
          </p:cNvPr>
          <p:cNvPicPr>
            <a:picLocks noChangeAspect="1"/>
          </p:cNvPicPr>
          <p:nvPr/>
        </p:nvPicPr>
        <p:blipFill>
          <a:blip r:embed="rId10"/>
          <a:srcRect l="7394" t="14051" r="12571" b="15803"/>
          <a:stretch/>
        </p:blipFill>
        <p:spPr>
          <a:xfrm>
            <a:off x="7019374" y="2848384"/>
            <a:ext cx="1430322" cy="1002864"/>
          </a:xfrm>
          <a:prstGeom prst="rect">
            <a:avLst/>
          </a:prstGeom>
        </p:spPr>
      </p:pic>
      <p:sp>
        <p:nvSpPr>
          <p:cNvPr id="38" name="TextBox 37">
            <a:extLst>
              <a:ext uri="{FF2B5EF4-FFF2-40B4-BE49-F238E27FC236}">
                <a16:creationId xmlns:a16="http://schemas.microsoft.com/office/drawing/2014/main" id="{D3A75DD2-A9E8-3FC3-6759-EF11D8BEE917}"/>
              </a:ext>
            </a:extLst>
          </p:cNvPr>
          <p:cNvSpPr txBox="1"/>
          <p:nvPr/>
        </p:nvSpPr>
        <p:spPr>
          <a:xfrm>
            <a:off x="509863" y="2079514"/>
            <a:ext cx="1861954" cy="307777"/>
          </a:xfrm>
          <a:prstGeom prst="rect">
            <a:avLst/>
          </a:prstGeom>
          <a:noFill/>
        </p:spPr>
        <p:txBody>
          <a:bodyPr wrap="square">
            <a:spAutoFit/>
          </a:bodyPr>
          <a:lstStyle/>
          <a:p>
            <a:r>
              <a:rPr lang="en-US" sz="1400" b="1" dirty="0">
                <a:latin typeface="Cambria" panose="02040503050406030204" pitchFamily="18" charset="0"/>
                <a:ea typeface="Cambria" panose="02040503050406030204" pitchFamily="18" charset="0"/>
              </a:rPr>
              <a:t>IR Sensor (</a:t>
            </a:r>
            <a:r>
              <a:rPr lang="en-US" dirty="0">
                <a:latin typeface="Cambria" panose="02040503050406030204" pitchFamily="18" charset="0"/>
                <a:ea typeface="Cambria" panose="02040503050406030204" pitchFamily="18" charset="0"/>
              </a:rPr>
              <a:t>8 Pieces)</a:t>
            </a:r>
            <a:r>
              <a:rPr lang="en-US" sz="1400" b="1" dirty="0">
                <a:latin typeface="Cambria" panose="02040503050406030204" pitchFamily="18" charset="0"/>
                <a:ea typeface="Cambria" panose="02040503050406030204" pitchFamily="18" charset="0"/>
              </a:rPr>
              <a:t> </a:t>
            </a:r>
          </a:p>
        </p:txBody>
      </p:sp>
      <p:sp>
        <p:nvSpPr>
          <p:cNvPr id="40" name="TextBox 39">
            <a:extLst>
              <a:ext uri="{FF2B5EF4-FFF2-40B4-BE49-F238E27FC236}">
                <a16:creationId xmlns:a16="http://schemas.microsoft.com/office/drawing/2014/main" id="{3DAF2011-BEB3-1F33-CC30-E2143B911273}"/>
              </a:ext>
            </a:extLst>
          </p:cNvPr>
          <p:cNvSpPr txBox="1"/>
          <p:nvPr/>
        </p:nvSpPr>
        <p:spPr>
          <a:xfrm>
            <a:off x="2465665" y="2065969"/>
            <a:ext cx="2331048" cy="307777"/>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Arduino Nano (1 Piece)</a:t>
            </a:r>
          </a:p>
        </p:txBody>
      </p:sp>
      <p:sp>
        <p:nvSpPr>
          <p:cNvPr id="42" name="TextBox 41">
            <a:extLst>
              <a:ext uri="{FF2B5EF4-FFF2-40B4-BE49-F238E27FC236}">
                <a16:creationId xmlns:a16="http://schemas.microsoft.com/office/drawing/2014/main" id="{7DE8D61A-A463-0583-FC53-0714553F53F3}"/>
              </a:ext>
            </a:extLst>
          </p:cNvPr>
          <p:cNvSpPr txBox="1"/>
          <p:nvPr/>
        </p:nvSpPr>
        <p:spPr>
          <a:xfrm>
            <a:off x="4626041" y="2058763"/>
            <a:ext cx="2173036" cy="307777"/>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Power Switch (1 Piece)</a:t>
            </a:r>
          </a:p>
        </p:txBody>
      </p:sp>
      <p:sp>
        <p:nvSpPr>
          <p:cNvPr id="44" name="TextBox 43">
            <a:extLst>
              <a:ext uri="{FF2B5EF4-FFF2-40B4-BE49-F238E27FC236}">
                <a16:creationId xmlns:a16="http://schemas.microsoft.com/office/drawing/2014/main" id="{4E0E115F-7FD1-E6A4-5458-66C059F2A89A}"/>
              </a:ext>
            </a:extLst>
          </p:cNvPr>
          <p:cNvSpPr txBox="1"/>
          <p:nvPr/>
        </p:nvSpPr>
        <p:spPr>
          <a:xfrm>
            <a:off x="6583290" y="2048180"/>
            <a:ext cx="2331048" cy="523220"/>
          </a:xfrm>
          <a:prstGeom prst="rect">
            <a:avLst/>
          </a:prstGeom>
          <a:noFill/>
        </p:spPr>
        <p:txBody>
          <a:bodyPr wrap="square">
            <a:spAutoFit/>
          </a:bodyPr>
          <a:lstStyle/>
          <a:p>
            <a:pPr algn="ctr"/>
            <a:r>
              <a:rPr lang="en-US" b="1" dirty="0">
                <a:latin typeface="Cambria" panose="02040503050406030204" pitchFamily="18" charset="0"/>
                <a:ea typeface="Cambria" panose="02040503050406030204" pitchFamily="18" charset="0"/>
              </a:rPr>
              <a:t>Adapter 5V 2A with socket (1 Piece)</a:t>
            </a:r>
          </a:p>
        </p:txBody>
      </p:sp>
      <p:sp>
        <p:nvSpPr>
          <p:cNvPr id="46" name="TextBox 45">
            <a:extLst>
              <a:ext uri="{FF2B5EF4-FFF2-40B4-BE49-F238E27FC236}">
                <a16:creationId xmlns:a16="http://schemas.microsoft.com/office/drawing/2014/main" id="{6A327909-3B30-6E35-CF4B-67FC593C53C2}"/>
              </a:ext>
            </a:extLst>
          </p:cNvPr>
          <p:cNvSpPr txBox="1"/>
          <p:nvPr/>
        </p:nvSpPr>
        <p:spPr>
          <a:xfrm>
            <a:off x="301599" y="3500027"/>
            <a:ext cx="1814598" cy="523220"/>
          </a:xfrm>
          <a:prstGeom prst="rect">
            <a:avLst/>
          </a:prstGeom>
          <a:noFill/>
        </p:spPr>
        <p:txBody>
          <a:bodyPr wrap="square">
            <a:spAutoFit/>
          </a:bodyPr>
          <a:lstStyle/>
          <a:p>
            <a:pPr algn="ctr"/>
            <a:r>
              <a:rPr lang="en-US" b="1" dirty="0">
                <a:latin typeface="Cambria" panose="02040503050406030204" pitchFamily="18" charset="0"/>
                <a:ea typeface="Cambria" panose="02040503050406030204" pitchFamily="18" charset="0"/>
              </a:rPr>
              <a:t>Servo Motor SG90 (1 Piece)</a:t>
            </a:r>
          </a:p>
        </p:txBody>
      </p:sp>
      <p:sp>
        <p:nvSpPr>
          <p:cNvPr id="47" name="Rectangle 46">
            <a:extLst>
              <a:ext uri="{FF2B5EF4-FFF2-40B4-BE49-F238E27FC236}">
                <a16:creationId xmlns:a16="http://schemas.microsoft.com/office/drawing/2014/main" id="{33624B10-D8FC-942C-E1AC-58DE1C7A9EB9}"/>
              </a:ext>
            </a:extLst>
          </p:cNvPr>
          <p:cNvSpPr/>
          <p:nvPr/>
        </p:nvSpPr>
        <p:spPr>
          <a:xfrm>
            <a:off x="3929985" y="4763386"/>
            <a:ext cx="1317182" cy="2392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4798302-915A-54A7-DEA2-811A6C12EFF8}"/>
              </a:ext>
            </a:extLst>
          </p:cNvPr>
          <p:cNvSpPr txBox="1"/>
          <p:nvPr/>
        </p:nvSpPr>
        <p:spPr>
          <a:xfrm>
            <a:off x="225716" y="4771217"/>
            <a:ext cx="2282893" cy="307777"/>
          </a:xfrm>
          <a:prstGeom prst="rect">
            <a:avLst/>
          </a:prstGeom>
          <a:noFill/>
        </p:spPr>
        <p:txBody>
          <a:bodyPr wrap="square">
            <a:spAutoFit/>
          </a:bodyPr>
          <a:lstStyle/>
          <a:p>
            <a:r>
              <a:rPr lang="en-US" b="1" dirty="0">
                <a:latin typeface="Cambria" panose="02040503050406030204" pitchFamily="18" charset="0"/>
                <a:ea typeface="Cambria" panose="02040503050406030204" pitchFamily="18" charset="0"/>
              </a:rPr>
              <a:t>LCD I2C 20x4 (1 Piece)</a:t>
            </a:r>
          </a:p>
        </p:txBody>
      </p:sp>
      <p:sp>
        <p:nvSpPr>
          <p:cNvPr id="53" name="TextBox 52">
            <a:extLst>
              <a:ext uri="{FF2B5EF4-FFF2-40B4-BE49-F238E27FC236}">
                <a16:creationId xmlns:a16="http://schemas.microsoft.com/office/drawing/2014/main" id="{A5C07377-9CE1-549C-7BDD-6276CC3B10CD}"/>
              </a:ext>
            </a:extLst>
          </p:cNvPr>
          <p:cNvSpPr txBox="1"/>
          <p:nvPr/>
        </p:nvSpPr>
        <p:spPr>
          <a:xfrm>
            <a:off x="2545043" y="3604496"/>
            <a:ext cx="1710812" cy="523220"/>
          </a:xfrm>
          <a:prstGeom prst="rect">
            <a:avLst/>
          </a:prstGeom>
          <a:noFill/>
        </p:spPr>
        <p:txBody>
          <a:bodyPr wrap="square">
            <a:spAutoFit/>
          </a:bodyPr>
          <a:lstStyle/>
          <a:p>
            <a:pPr algn="ctr"/>
            <a:r>
              <a:rPr lang="en-US" b="1" dirty="0">
                <a:latin typeface="Cambria" panose="02040503050406030204" pitchFamily="18" charset="0"/>
                <a:ea typeface="Cambria" panose="02040503050406030204" pitchFamily="18" charset="0"/>
              </a:rPr>
              <a:t>M-M Wire 30cm (20 Pieces) </a:t>
            </a:r>
          </a:p>
        </p:txBody>
      </p:sp>
      <p:sp>
        <p:nvSpPr>
          <p:cNvPr id="54" name="TextBox 53">
            <a:extLst>
              <a:ext uri="{FF2B5EF4-FFF2-40B4-BE49-F238E27FC236}">
                <a16:creationId xmlns:a16="http://schemas.microsoft.com/office/drawing/2014/main" id="{DB89F208-31C7-76FB-A357-5F9997D43E19}"/>
              </a:ext>
            </a:extLst>
          </p:cNvPr>
          <p:cNvSpPr txBox="1"/>
          <p:nvPr/>
        </p:nvSpPr>
        <p:spPr>
          <a:xfrm>
            <a:off x="4651034" y="3570728"/>
            <a:ext cx="1815584" cy="523220"/>
          </a:xfrm>
          <a:prstGeom prst="rect">
            <a:avLst/>
          </a:prstGeom>
          <a:noFill/>
        </p:spPr>
        <p:txBody>
          <a:bodyPr wrap="square">
            <a:spAutoFit/>
          </a:bodyPr>
          <a:lstStyle/>
          <a:p>
            <a:pPr algn="ctr"/>
            <a:r>
              <a:rPr lang="en-US" b="1" dirty="0">
                <a:latin typeface="Cambria" panose="02040503050406030204" pitchFamily="18" charset="0"/>
                <a:ea typeface="Cambria" panose="02040503050406030204" pitchFamily="18" charset="0"/>
              </a:rPr>
              <a:t>M-F Wire 40cm (40 Pieces) </a:t>
            </a:r>
          </a:p>
        </p:txBody>
      </p:sp>
      <p:sp>
        <p:nvSpPr>
          <p:cNvPr id="55" name="TextBox 54">
            <a:extLst>
              <a:ext uri="{FF2B5EF4-FFF2-40B4-BE49-F238E27FC236}">
                <a16:creationId xmlns:a16="http://schemas.microsoft.com/office/drawing/2014/main" id="{20938FE5-2604-9C42-2530-C28782BFD82D}"/>
              </a:ext>
            </a:extLst>
          </p:cNvPr>
          <p:cNvSpPr txBox="1"/>
          <p:nvPr/>
        </p:nvSpPr>
        <p:spPr>
          <a:xfrm>
            <a:off x="6841022" y="3913196"/>
            <a:ext cx="1815584" cy="523220"/>
          </a:xfrm>
          <a:prstGeom prst="rect">
            <a:avLst/>
          </a:prstGeom>
          <a:noFill/>
        </p:spPr>
        <p:txBody>
          <a:bodyPr wrap="square">
            <a:spAutoFit/>
          </a:bodyPr>
          <a:lstStyle/>
          <a:p>
            <a:pPr algn="ctr"/>
            <a:r>
              <a:rPr lang="en-US" b="1" dirty="0">
                <a:latin typeface="Cambria" panose="02040503050406030204" pitchFamily="18" charset="0"/>
                <a:ea typeface="Cambria" panose="02040503050406030204" pitchFamily="18" charset="0"/>
              </a:rPr>
              <a:t>Breadboard 400 pins(1 Piece) </a:t>
            </a:r>
          </a:p>
        </p:txBody>
      </p:sp>
      <p:pic>
        <p:nvPicPr>
          <p:cNvPr id="56" name="Picture 55">
            <a:extLst>
              <a:ext uri="{FF2B5EF4-FFF2-40B4-BE49-F238E27FC236}">
                <a16:creationId xmlns:a16="http://schemas.microsoft.com/office/drawing/2014/main" id="{6634B827-4E5B-885E-3A8E-2CAF14D16395}"/>
              </a:ext>
            </a:extLst>
          </p:cNvPr>
          <p:cNvPicPr>
            <a:picLocks noChangeAspect="1"/>
          </p:cNvPicPr>
          <p:nvPr/>
        </p:nvPicPr>
        <p:blipFill>
          <a:blip r:embed="rId11"/>
          <a:srcRect b="29403"/>
          <a:stretch/>
        </p:blipFill>
        <p:spPr>
          <a:xfrm>
            <a:off x="5034570" y="3988120"/>
            <a:ext cx="1080607" cy="762878"/>
          </a:xfrm>
          <a:prstGeom prst="rect">
            <a:avLst/>
          </a:prstGeom>
        </p:spPr>
      </p:pic>
      <p:sp>
        <p:nvSpPr>
          <p:cNvPr id="58" name="TextBox 57">
            <a:extLst>
              <a:ext uri="{FF2B5EF4-FFF2-40B4-BE49-F238E27FC236}">
                <a16:creationId xmlns:a16="http://schemas.microsoft.com/office/drawing/2014/main" id="{3BA6DEA3-FAD8-01CA-1906-0C6C8687A6AD}"/>
              </a:ext>
            </a:extLst>
          </p:cNvPr>
          <p:cNvSpPr txBox="1"/>
          <p:nvPr/>
        </p:nvSpPr>
        <p:spPr>
          <a:xfrm>
            <a:off x="4678290" y="4771217"/>
            <a:ext cx="1905000" cy="307777"/>
          </a:xfrm>
          <a:prstGeom prst="rect">
            <a:avLst/>
          </a:prstGeom>
          <a:noFill/>
        </p:spPr>
        <p:txBody>
          <a:bodyPr wrap="square">
            <a:spAutoFit/>
          </a:bodyPr>
          <a:lstStyle/>
          <a:p>
            <a:pPr algn="ctr"/>
            <a:r>
              <a:rPr lang="en-US" b="1" dirty="0">
                <a:latin typeface="Cambria" panose="02040503050406030204" pitchFamily="18" charset="0"/>
                <a:ea typeface="Cambria" panose="02040503050406030204" pitchFamily="18" charset="0"/>
              </a:rPr>
              <a:t>Buzzer (1 piece) </a:t>
            </a:r>
          </a:p>
        </p:txBody>
      </p:sp>
    </p:spTree>
    <p:extLst>
      <p:ext uri="{BB962C8B-B14F-4D97-AF65-F5344CB8AC3E}">
        <p14:creationId xmlns:p14="http://schemas.microsoft.com/office/powerpoint/2010/main" val="4168987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65107-D48F-4DB4-CD28-3A9E2BB73154}"/>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5B964177-549C-88F9-31CF-CCB8C17F4F2B}"/>
              </a:ext>
            </a:extLst>
          </p:cNvPr>
          <p:cNvSpPr>
            <a:spLocks noGrp="1"/>
          </p:cNvSpPr>
          <p:nvPr>
            <p:ph type="title"/>
          </p:nvPr>
        </p:nvSpPr>
        <p:spPr>
          <a:xfrm>
            <a:off x="311700" y="486120"/>
            <a:ext cx="4686678" cy="769725"/>
          </a:xfrm>
        </p:spPr>
        <p:txBody>
          <a:bodyPr/>
          <a:lstStyle/>
          <a:p>
            <a:r>
              <a:rPr lang="en-US" sz="3600" dirty="0">
                <a:latin typeface="Cambria" panose="02040503050406030204" pitchFamily="18" charset="0"/>
                <a:ea typeface="Cambria" panose="02040503050406030204" pitchFamily="18" charset="0"/>
              </a:rPr>
              <a:t>Prototype Structure</a:t>
            </a:r>
          </a:p>
        </p:txBody>
      </p:sp>
      <p:sp>
        <p:nvSpPr>
          <p:cNvPr id="9" name="Rectangle 1">
            <a:extLst>
              <a:ext uri="{FF2B5EF4-FFF2-40B4-BE49-F238E27FC236}">
                <a16:creationId xmlns:a16="http://schemas.microsoft.com/office/drawing/2014/main" id="{3D6A98E0-337E-2E5A-9045-384B3C01F613}"/>
              </a:ext>
            </a:extLst>
          </p:cNvPr>
          <p:cNvSpPr>
            <a:spLocks noChangeArrowheads="1"/>
          </p:cNvSpPr>
          <p:nvPr/>
        </p:nvSpPr>
        <p:spPr bwMode="auto">
          <a:xfrm>
            <a:off x="311700" y="1755549"/>
            <a:ext cx="5149300" cy="22467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Keywords: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Six IR sensors connect to D2–D7 for detection.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Servo motor on D9 for movement control. </a:t>
            </a:r>
          </a:p>
          <a:p>
            <a:pPr marR="0" lvl="0" algn="l" defTabSz="914400" rtl="0" eaLnBrk="0" fontAlgn="base" latinLnBrk="0" hangingPunct="0">
              <a:lnSpc>
                <a:spcPct val="100000"/>
              </a:lnSpc>
              <a:spcBef>
                <a:spcPct val="0"/>
              </a:spcBef>
              <a:spcAft>
                <a:spcPct val="0"/>
              </a:spcAft>
              <a:buClrTx/>
              <a:buSzTx/>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I2C LCD on A4 (SDA) and A5 (SCL) for display.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Powered by 9V battery with slide switch control.</a:t>
            </a:r>
          </a:p>
        </p:txBody>
      </p:sp>
      <p:pic>
        <p:nvPicPr>
          <p:cNvPr id="7" name="Picture 6">
            <a:extLst>
              <a:ext uri="{FF2B5EF4-FFF2-40B4-BE49-F238E27FC236}">
                <a16:creationId xmlns:a16="http://schemas.microsoft.com/office/drawing/2014/main" id="{C56EC055-D6FD-5175-9FD3-72C219588C05}"/>
              </a:ext>
            </a:extLst>
          </p:cNvPr>
          <p:cNvPicPr>
            <a:picLocks noChangeAspect="1"/>
          </p:cNvPicPr>
          <p:nvPr/>
        </p:nvPicPr>
        <p:blipFill>
          <a:blip r:embed="rId2"/>
          <a:stretch>
            <a:fillRect/>
          </a:stretch>
        </p:blipFill>
        <p:spPr>
          <a:xfrm>
            <a:off x="5386283" y="1717019"/>
            <a:ext cx="3446017" cy="2650782"/>
          </a:xfrm>
          <a:prstGeom prst="rect">
            <a:avLst/>
          </a:prstGeom>
        </p:spPr>
      </p:pic>
    </p:spTree>
    <p:extLst>
      <p:ext uri="{BB962C8B-B14F-4D97-AF65-F5344CB8AC3E}">
        <p14:creationId xmlns:p14="http://schemas.microsoft.com/office/powerpoint/2010/main" val="1271301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999864-7274-4CE5-938E-939AF768D40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24201550-C89B-BFEA-3A87-11A839ABDF69}"/>
              </a:ext>
            </a:extLst>
          </p:cNvPr>
          <p:cNvSpPr>
            <a:spLocks noGrp="1"/>
          </p:cNvSpPr>
          <p:nvPr>
            <p:ph type="title"/>
          </p:nvPr>
        </p:nvSpPr>
        <p:spPr>
          <a:xfrm>
            <a:off x="311700" y="486120"/>
            <a:ext cx="4686678" cy="769725"/>
          </a:xfrm>
        </p:spPr>
        <p:txBody>
          <a:bodyPr/>
          <a:lstStyle/>
          <a:p>
            <a:r>
              <a:rPr lang="en-US" sz="3600" dirty="0">
                <a:latin typeface="Cambria" panose="02040503050406030204" pitchFamily="18" charset="0"/>
                <a:ea typeface="Cambria" panose="02040503050406030204" pitchFamily="18" charset="0"/>
              </a:rPr>
              <a:t>Prototype Figure</a:t>
            </a:r>
          </a:p>
        </p:txBody>
      </p:sp>
      <p:grpSp>
        <p:nvGrpSpPr>
          <p:cNvPr id="8" name="Group 7">
            <a:extLst>
              <a:ext uri="{FF2B5EF4-FFF2-40B4-BE49-F238E27FC236}">
                <a16:creationId xmlns:a16="http://schemas.microsoft.com/office/drawing/2014/main" id="{11822844-9F98-9FAC-D267-058C7874980C}"/>
              </a:ext>
            </a:extLst>
          </p:cNvPr>
          <p:cNvGrpSpPr/>
          <p:nvPr/>
        </p:nvGrpSpPr>
        <p:grpSpPr>
          <a:xfrm>
            <a:off x="559944" y="1766884"/>
            <a:ext cx="8060070" cy="2460930"/>
            <a:chOff x="385283" y="1900717"/>
            <a:chExt cx="8060070" cy="1738600"/>
          </a:xfrm>
        </p:grpSpPr>
        <p:pic>
          <p:nvPicPr>
            <p:cNvPr id="3" name="Picture 2">
              <a:extLst>
                <a:ext uri="{FF2B5EF4-FFF2-40B4-BE49-F238E27FC236}">
                  <a16:creationId xmlns:a16="http://schemas.microsoft.com/office/drawing/2014/main" id="{E84BC45C-B8D2-F523-CED4-4948C1B2BB3D}"/>
                </a:ext>
              </a:extLst>
            </p:cNvPr>
            <p:cNvPicPr>
              <a:picLocks noChangeAspect="1"/>
            </p:cNvPicPr>
            <p:nvPr/>
          </p:nvPicPr>
          <p:blipFill>
            <a:blip r:embed="rId2"/>
            <a:stretch>
              <a:fillRect/>
            </a:stretch>
          </p:blipFill>
          <p:spPr>
            <a:xfrm>
              <a:off x="385283" y="1900718"/>
              <a:ext cx="3550472" cy="1738599"/>
            </a:xfrm>
            <a:prstGeom prst="rect">
              <a:avLst/>
            </a:prstGeom>
            <a:ln w="19050">
              <a:solidFill>
                <a:schemeClr val="tx1"/>
              </a:solidFill>
            </a:ln>
          </p:spPr>
        </p:pic>
        <p:pic>
          <p:nvPicPr>
            <p:cNvPr id="6" name="Picture 5">
              <a:extLst>
                <a:ext uri="{FF2B5EF4-FFF2-40B4-BE49-F238E27FC236}">
                  <a16:creationId xmlns:a16="http://schemas.microsoft.com/office/drawing/2014/main" id="{7C685C79-B11F-3AA9-CFCB-E38906EC5A90}"/>
                </a:ext>
              </a:extLst>
            </p:cNvPr>
            <p:cNvPicPr>
              <a:picLocks noChangeAspect="1"/>
            </p:cNvPicPr>
            <p:nvPr/>
          </p:nvPicPr>
          <p:blipFill>
            <a:blip r:embed="rId3"/>
            <a:stretch>
              <a:fillRect/>
            </a:stretch>
          </p:blipFill>
          <p:spPr>
            <a:xfrm>
              <a:off x="4485519" y="1900717"/>
              <a:ext cx="3959834" cy="1738600"/>
            </a:xfrm>
            <a:prstGeom prst="rect">
              <a:avLst/>
            </a:prstGeom>
            <a:ln w="19050">
              <a:solidFill>
                <a:schemeClr val="tx1"/>
              </a:solidFill>
            </a:ln>
          </p:spPr>
        </p:pic>
      </p:grpSp>
    </p:spTree>
    <p:extLst>
      <p:ext uri="{BB962C8B-B14F-4D97-AF65-F5344CB8AC3E}">
        <p14:creationId xmlns:p14="http://schemas.microsoft.com/office/powerpoint/2010/main" val="11860889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75D08C-C962-837C-BE37-E14D027FD959}"/>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E11A3BDF-CEC6-6409-908B-DD68FDFD6757}"/>
              </a:ext>
            </a:extLst>
          </p:cNvPr>
          <p:cNvSpPr>
            <a:spLocks noGrp="1"/>
          </p:cNvSpPr>
          <p:nvPr>
            <p:ph type="title"/>
          </p:nvPr>
        </p:nvSpPr>
        <p:spPr>
          <a:xfrm>
            <a:off x="311700" y="486120"/>
            <a:ext cx="4058281" cy="769725"/>
          </a:xfrm>
        </p:spPr>
        <p:txBody>
          <a:bodyPr/>
          <a:lstStyle/>
          <a:p>
            <a:r>
              <a:rPr lang="en-US" sz="3600" dirty="0">
                <a:latin typeface="Cambria" panose="02040503050406030204" pitchFamily="18" charset="0"/>
                <a:ea typeface="Cambria" panose="02040503050406030204" pitchFamily="18" charset="0"/>
              </a:rPr>
              <a:t>Flowchart</a:t>
            </a:r>
          </a:p>
        </p:txBody>
      </p:sp>
      <p:sp>
        <p:nvSpPr>
          <p:cNvPr id="9" name="Rectangle 1">
            <a:extLst>
              <a:ext uri="{FF2B5EF4-FFF2-40B4-BE49-F238E27FC236}">
                <a16:creationId xmlns:a16="http://schemas.microsoft.com/office/drawing/2014/main" id="{1C1C4446-B047-5675-0CC9-FD409B6B9930}"/>
              </a:ext>
            </a:extLst>
          </p:cNvPr>
          <p:cNvSpPr>
            <a:spLocks noChangeArrowheads="1"/>
          </p:cNvSpPr>
          <p:nvPr/>
        </p:nvSpPr>
        <p:spPr bwMode="auto">
          <a:xfrm>
            <a:off x="311700" y="1216940"/>
            <a:ext cx="5149300"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Keywords: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system's initial step is to check if there's a parking space available.</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If the system detects a car, it can then measure the distance traveled.</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If the space is occupied, a red-colored buzzer and green-colored LED turn on, while lights on if it's not occupied will switch off.</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 loop will continue reading inputs to maintain real-time updates.</a:t>
            </a:r>
          </a:p>
        </p:txBody>
      </p:sp>
      <p:pic>
        <p:nvPicPr>
          <p:cNvPr id="7" name="Picture 6">
            <a:extLst>
              <a:ext uri="{FF2B5EF4-FFF2-40B4-BE49-F238E27FC236}">
                <a16:creationId xmlns:a16="http://schemas.microsoft.com/office/drawing/2014/main" id="{4E2397F5-F639-6E8C-8BF0-8D80B5BB0FB1}"/>
              </a:ext>
            </a:extLst>
          </p:cNvPr>
          <p:cNvPicPr>
            <a:picLocks noChangeAspect="1"/>
          </p:cNvPicPr>
          <p:nvPr/>
        </p:nvPicPr>
        <p:blipFill>
          <a:blip r:embed="rId3"/>
          <a:stretch>
            <a:fillRect/>
          </a:stretch>
        </p:blipFill>
        <p:spPr>
          <a:xfrm>
            <a:off x="6269566" y="1255845"/>
            <a:ext cx="2264833" cy="3397250"/>
          </a:xfrm>
          <a:prstGeom prst="rect">
            <a:avLst/>
          </a:prstGeom>
        </p:spPr>
      </p:pic>
    </p:spTree>
    <p:extLst>
      <p:ext uri="{BB962C8B-B14F-4D97-AF65-F5344CB8AC3E}">
        <p14:creationId xmlns:p14="http://schemas.microsoft.com/office/powerpoint/2010/main" val="12515298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C1A63-C3B1-D6A1-572C-A7734D94D9B2}"/>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7D50B719-22FB-CA25-DE91-D8E56D939CBF}"/>
              </a:ext>
            </a:extLst>
          </p:cNvPr>
          <p:cNvSpPr>
            <a:spLocks noGrp="1"/>
          </p:cNvSpPr>
          <p:nvPr>
            <p:ph type="title"/>
          </p:nvPr>
        </p:nvSpPr>
        <p:spPr>
          <a:xfrm>
            <a:off x="311700" y="486120"/>
            <a:ext cx="4058281" cy="769725"/>
          </a:xfrm>
        </p:spPr>
        <p:txBody>
          <a:bodyPr/>
          <a:lstStyle/>
          <a:p>
            <a:r>
              <a:rPr lang="en-US" sz="3600" dirty="0">
                <a:latin typeface="Cambria" panose="02040503050406030204" pitchFamily="18" charset="0"/>
                <a:ea typeface="Cambria" panose="02040503050406030204" pitchFamily="18" charset="0"/>
              </a:rPr>
              <a:t>Project Reflection</a:t>
            </a:r>
          </a:p>
        </p:txBody>
      </p:sp>
      <p:sp>
        <p:nvSpPr>
          <p:cNvPr id="9" name="Rectangle 1">
            <a:extLst>
              <a:ext uri="{FF2B5EF4-FFF2-40B4-BE49-F238E27FC236}">
                <a16:creationId xmlns:a16="http://schemas.microsoft.com/office/drawing/2014/main" id="{C0D485EB-8A8A-FB95-26B7-7D7FA2B41681}"/>
              </a:ext>
            </a:extLst>
          </p:cNvPr>
          <p:cNvSpPr>
            <a:spLocks noChangeArrowheads="1"/>
          </p:cNvSpPr>
          <p:nvPr/>
        </p:nvSpPr>
        <p:spPr bwMode="auto">
          <a:xfrm>
            <a:off x="311700" y="1324662"/>
            <a:ext cx="5149300"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R="0" lvl="0" algn="l"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latin typeface="Cambria" panose="02040503050406030204" pitchFamily="18" charset="0"/>
                <a:ea typeface="Cambria" panose="02040503050406030204" pitchFamily="18" charset="0"/>
              </a:rPr>
              <a:t>Keywords:</a:t>
            </a:r>
          </a:p>
          <a:p>
            <a:pPr marR="0" lvl="0" algn="l" defTabSz="914400" rtl="0" eaLnBrk="0" fontAlgn="base" latinLnBrk="0" hangingPunct="0">
              <a:lnSpc>
                <a:spcPct val="100000"/>
              </a:lnSpc>
              <a:spcBef>
                <a:spcPct val="0"/>
              </a:spcBef>
              <a:spcAft>
                <a:spcPct val="0"/>
              </a:spcAft>
              <a:buClrTx/>
              <a:buSzTx/>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Learn how to use sensors and the Arduino to solve real-world problems.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Developing one's debugging, coding, and circuit building abilities will make them more confident.</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Developing a good understanding of the various constraints of a project will allow one to make informed decisions.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endParaRP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Cambria" panose="02040503050406030204" pitchFamily="18" charset="0"/>
                <a:ea typeface="Cambria" panose="02040503050406030204" pitchFamily="18" charset="0"/>
              </a:rPr>
              <a:t>The ability to apply technology to practical problems improved my confidence.</a:t>
            </a:r>
          </a:p>
        </p:txBody>
      </p:sp>
      <p:pic>
        <p:nvPicPr>
          <p:cNvPr id="3" name="Picture 2">
            <a:extLst>
              <a:ext uri="{FF2B5EF4-FFF2-40B4-BE49-F238E27FC236}">
                <a16:creationId xmlns:a16="http://schemas.microsoft.com/office/drawing/2014/main" id="{4C99415C-E8AA-E112-375E-61D1B1C298FA}"/>
              </a:ext>
            </a:extLst>
          </p:cNvPr>
          <p:cNvPicPr>
            <a:picLocks noChangeAspect="1"/>
          </p:cNvPicPr>
          <p:nvPr/>
        </p:nvPicPr>
        <p:blipFill>
          <a:blip r:embed="rId3"/>
          <a:stretch>
            <a:fillRect/>
          </a:stretch>
        </p:blipFill>
        <p:spPr>
          <a:xfrm>
            <a:off x="5505072" y="1485950"/>
            <a:ext cx="3219563" cy="3219563"/>
          </a:xfrm>
          <a:prstGeom prst="rect">
            <a:avLst/>
          </a:prstGeom>
        </p:spPr>
      </p:pic>
    </p:spTree>
    <p:extLst>
      <p:ext uri="{BB962C8B-B14F-4D97-AF65-F5344CB8AC3E}">
        <p14:creationId xmlns:p14="http://schemas.microsoft.com/office/powerpoint/2010/main" val="12950725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847</TotalTime>
  <Words>660</Words>
  <Application>Microsoft Office PowerPoint</Application>
  <PresentationFormat>On-screen Show (16:9)</PresentationFormat>
  <Paragraphs>110</Paragraphs>
  <Slides>11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Red Hat Display</vt:lpstr>
      <vt:lpstr>Cambria</vt:lpstr>
      <vt:lpstr>Century Gothic</vt:lpstr>
      <vt:lpstr>Arial</vt:lpstr>
      <vt:lpstr>Simple Light</vt:lpstr>
      <vt:lpstr>Smart parking system</vt:lpstr>
      <vt:lpstr>Introduction</vt:lpstr>
      <vt:lpstr>List of Standards</vt:lpstr>
      <vt:lpstr>List of Constraints</vt:lpstr>
      <vt:lpstr>Components</vt:lpstr>
      <vt:lpstr>Prototype Structure</vt:lpstr>
      <vt:lpstr>Prototype Figure</vt:lpstr>
      <vt:lpstr>Flowchart</vt:lpstr>
      <vt:lpstr>Project Reflection</vt:lpstr>
      <vt:lpstr>Conclusion</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TITTLE</dc:title>
  <dc:creator>Taha Beyrouthy</dc:creator>
  <cp:lastModifiedBy>ALI Al-haj</cp:lastModifiedBy>
  <cp:revision>24</cp:revision>
  <dcterms:modified xsi:type="dcterms:W3CDTF">2025-04-29T19:12:01Z</dcterms:modified>
</cp:coreProperties>
</file>